
<file path=[Content_Types].xml><?xml version="1.0" encoding="utf-8"?>
<Types xmlns="http://schemas.openxmlformats.org/package/2006/content-types">
  <Default Extension="xml" ContentType="application/xml"/>
  <Default Extension="jpeg" ContentType="image/jpeg"/>
  <Default Extension="m4v" ContentType="video/unknown"/>
  <Default Extension="emf" ContentType="image/x-em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21"/>
  </p:notesMasterIdLst>
  <p:handoutMasterIdLst>
    <p:handoutMasterId r:id="rId22"/>
  </p:handoutMasterIdLst>
  <p:sldIdLst>
    <p:sldId id="445" r:id="rId2"/>
    <p:sldId id="511" r:id="rId3"/>
    <p:sldId id="633" r:id="rId4"/>
    <p:sldId id="626" r:id="rId5"/>
    <p:sldId id="510" r:id="rId6"/>
    <p:sldId id="680" r:id="rId7"/>
    <p:sldId id="679" r:id="rId8"/>
    <p:sldId id="668" r:id="rId9"/>
    <p:sldId id="671" r:id="rId10"/>
    <p:sldId id="672" r:id="rId11"/>
    <p:sldId id="673" r:id="rId12"/>
    <p:sldId id="674" r:id="rId13"/>
    <p:sldId id="675" r:id="rId14"/>
    <p:sldId id="676" r:id="rId15"/>
    <p:sldId id="678" r:id="rId16"/>
    <p:sldId id="677" r:id="rId17"/>
    <p:sldId id="669" r:id="rId18"/>
    <p:sldId id="660" r:id="rId19"/>
    <p:sldId id="681" r:id="rId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2pPr>
    <a:lvl3pPr marL="9144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3pPr>
    <a:lvl4pPr marL="13716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4pPr>
    <a:lvl5pPr marL="18288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5pPr>
    <a:lvl6pPr marL="22860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6pPr>
    <a:lvl7pPr marL="27432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7pPr>
    <a:lvl8pPr marL="32004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8pPr>
    <a:lvl9pPr marL="36576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C33"/>
    <a:srgbClr val="9999CC"/>
    <a:srgbClr val="9966FF"/>
    <a:srgbClr val="CC66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982" autoAdjust="0"/>
  </p:normalViewPr>
  <p:slideViewPr>
    <p:cSldViewPr>
      <p:cViewPr varScale="1">
        <p:scale>
          <a:sx n="90" d="100"/>
          <a:sy n="90" d="100"/>
        </p:scale>
        <p:origin x="-49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3584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fld id="{52DD26F2-36A4-4240-AB7E-03E81B0C5B76}" type="datetime1">
              <a:rPr lang="en-US"/>
              <a:pPr>
                <a:defRPr/>
              </a:pPr>
              <a:t>9/8/14</a:t>
            </a:fld>
            <a:endParaRPr lang="en-US"/>
          </a:p>
        </p:txBody>
      </p:sp>
      <p:sp>
        <p:nvSpPr>
          <p:cNvPr id="3584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3584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fld id="{817D994B-5477-6C46-9154-265D62E19510}" type="slidenum">
              <a:rPr lang="en-US"/>
              <a:pPr>
                <a:defRPr/>
              </a:pPr>
              <a:t>‹#›</a:t>
            </a:fld>
            <a:endParaRPr lang="en-US"/>
          </a:p>
        </p:txBody>
      </p:sp>
    </p:spTree>
    <p:extLst>
      <p:ext uri="{BB962C8B-B14F-4D97-AF65-F5344CB8AC3E}">
        <p14:creationId xmlns:p14="http://schemas.microsoft.com/office/powerpoint/2010/main" val="4097005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fld id="{EB0F305B-4DCE-F749-BE4D-AB1BEA81ECEE}" type="slidenum">
              <a:rPr lang="en-US"/>
              <a:pPr>
                <a:defRPr/>
              </a:pPr>
              <a:t>‹#›</a:t>
            </a:fld>
            <a:endParaRPr lang="en-US"/>
          </a:p>
        </p:txBody>
      </p:sp>
    </p:spTree>
    <p:extLst>
      <p:ext uri="{BB962C8B-B14F-4D97-AF65-F5344CB8AC3E}">
        <p14:creationId xmlns:p14="http://schemas.microsoft.com/office/powerpoint/2010/main" val="302014597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24D0D247-3DFF-6647-BE25-07BF72B96877}" type="slidenum">
              <a:rPr lang="en-US">
                <a:latin typeface="Times New Roman" pitchFamily="-107" charset="0"/>
              </a:rPr>
              <a:pPr/>
              <a:t>2</a:t>
            </a:fld>
            <a:endParaRPr lang="en-US">
              <a:latin typeface="Times New Roman" pitchFamily="-107"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dirty="0" smtClean="0">
                <a:latin typeface="Times New Roman" pitchFamily="-107" charset="0"/>
                <a:ea typeface="ＭＳ Ｐゴシック" pitchFamily="-107" charset="-128"/>
                <a:cs typeface="ＭＳ Ｐゴシック" pitchFamily="-107" charset="-128"/>
              </a:rPr>
              <a:t>A short tour</a:t>
            </a:r>
            <a:r>
              <a:rPr lang="en-US" baseline="0" dirty="0" smtClean="0">
                <a:latin typeface="Times New Roman" pitchFamily="-107" charset="0"/>
                <a:ea typeface="ＭＳ Ｐゴシック" pitchFamily="-107" charset="-128"/>
                <a:cs typeface="ＭＳ Ｐゴシック" pitchFamily="-107" charset="-128"/>
              </a:rPr>
              <a:t> of methods to help explain why results are.</a:t>
            </a:r>
            <a:endParaRPr lang="en-US" dirty="0">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Two new instruments onboard GPM designed to advance key science questions, technology and societal benefits: </a:t>
            </a:r>
            <a:endParaRPr lang="en-US" sz="1400" kern="1200" dirty="0" smtClean="0">
              <a:solidFill>
                <a:schemeClr val="tx1"/>
              </a:solidFill>
              <a:effectLst/>
              <a:latin typeface="+mn-lt"/>
              <a:ea typeface="ＭＳ Ｐゴシック" charset="-128"/>
              <a:cs typeface="ＭＳ Ｐゴシック" charset="-128"/>
            </a:endParaRPr>
          </a:p>
          <a:p>
            <a:pPr marL="628650" lvl="1"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mn-cs"/>
              </a:rPr>
              <a:t>3-D profiling of precipitation from a Dual-frequency Precipitation Radar (DPR, provided by JAXA) - (similar to a CAT-scan) </a:t>
            </a:r>
            <a:endParaRPr lang="en-US" sz="1400" kern="1200" dirty="0" smtClean="0">
              <a:solidFill>
                <a:schemeClr val="tx1"/>
              </a:solidFill>
              <a:effectLst/>
              <a:latin typeface="+mn-lt"/>
              <a:ea typeface="ＭＳ Ｐゴシック" charset="-128"/>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mn-cs"/>
              </a:rPr>
              <a:t>GPM Microwave Imager (GMI, developed by Ball Aerospace in contract with NASA), radiometer (like an x-ray)</a:t>
            </a:r>
            <a:endParaRPr lang="en-US" sz="1400" kern="1200" dirty="0" smtClean="0">
              <a:solidFill>
                <a:schemeClr val="tx1"/>
              </a:solidFill>
              <a:effectLst/>
              <a:latin typeface="+mn-lt"/>
              <a:ea typeface="ＭＳ Ｐゴシック" charset="-128"/>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These two instruments will be used to diagnose the intensity and distribution of rain and ice in storms and all types of precipitation around the globe</a:t>
            </a:r>
            <a:endParaRPr lang="en-US" sz="1400" kern="1200" dirty="0" smtClean="0">
              <a:solidFill>
                <a:schemeClr val="tx1"/>
              </a:solidFill>
              <a:effectLst/>
              <a:latin typeface="+mn-lt"/>
              <a:ea typeface="ＭＳ Ｐゴシック" charset="-128"/>
              <a:cs typeface="ＭＳ Ｐゴシック" charset="-128"/>
            </a:endParaRPr>
          </a:p>
          <a:p>
            <a:pPr marL="171450" lvl="0" indent="-171450">
              <a:buFont typeface="Arial" panose="020B0604020202020204" pitchFamily="34" charset="0"/>
              <a:buChar char="•"/>
            </a:pPr>
            <a:r>
              <a:rPr lang="en-US" sz="1100" kern="1200" dirty="0" smtClean="0">
                <a:solidFill>
                  <a:schemeClr val="tx1"/>
                </a:solidFill>
                <a:effectLst/>
                <a:latin typeface="+mn-lt"/>
                <a:ea typeface="ＭＳ Ｐゴシック" charset="-128"/>
                <a:cs typeface="ＭＳ Ｐゴシック" charset="-128"/>
              </a:rPr>
              <a:t>The instruments can </a:t>
            </a:r>
            <a:r>
              <a:rPr lang="en-US" sz="1200" kern="1200" dirty="0" smtClean="0">
                <a:solidFill>
                  <a:schemeClr val="tx1"/>
                </a:solidFill>
                <a:effectLst/>
                <a:latin typeface="+mn-lt"/>
                <a:ea typeface="ＭＳ Ｐゴシック" charset="-128"/>
                <a:cs typeface="ＭＳ Ｐゴシック" charset="-128"/>
              </a:rPr>
              <a:t>see individual droplets and the distribution of them in the atmospheric column, providing important data to weather and climate models</a:t>
            </a:r>
            <a:r>
              <a:rPr lang="en-US" sz="1100" kern="1200" dirty="0" smtClean="0">
                <a:solidFill>
                  <a:schemeClr val="tx1"/>
                </a:solidFill>
                <a:effectLst/>
                <a:latin typeface="+mn-lt"/>
                <a:ea typeface="ＭＳ Ｐゴシック" charset="-128"/>
                <a:cs typeface="ＭＳ Ｐゴシック" charset="-128"/>
              </a:rPr>
              <a:t> </a:t>
            </a:r>
            <a:endParaRPr lang="en-US" sz="1200" kern="1200" dirty="0" smtClean="0">
              <a:solidFill>
                <a:schemeClr val="tx1"/>
              </a:solidFill>
              <a:effectLst/>
              <a:latin typeface="+mn-lt"/>
              <a:ea typeface="ＭＳ Ｐゴシック" charset="-128"/>
              <a:cs typeface="ＭＳ Ｐゴシック" charset="-128"/>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GPM represents a significant international partnership with Japan, and builds on more than two decades of cooperation that go back before the launch of TRMM (1997) and include a variety of other satellites.</a:t>
            </a:r>
            <a:endParaRPr lang="en-US" sz="1400" kern="1200" dirty="0" smtClean="0">
              <a:solidFill>
                <a:schemeClr val="tx1"/>
              </a:solidFill>
              <a:effectLst/>
              <a:latin typeface="+mn-lt"/>
              <a:ea typeface="ＭＳ Ｐゴシック" charset="-128"/>
              <a:cs typeface="ＭＳ Ｐゴシック" charset="-128"/>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This is an outstanding example of successful international cooperation and working together to achieve important scientific and societal missions. </a:t>
            </a:r>
            <a:endParaRPr lang="en-US" sz="1400" kern="1200" dirty="0" smtClean="0">
              <a:solidFill>
                <a:schemeClr val="tx1"/>
              </a:solidFill>
              <a:effectLst/>
              <a:latin typeface="+mn-lt"/>
              <a:ea typeface="ＭＳ Ｐゴシック" charset="-128"/>
              <a:cs typeface="ＭＳ Ｐゴシック" charset="-128"/>
            </a:endParaRP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It also demonstrates the power of our ability to harness the talents of industry, NASA centers, academia, and our interagency partners to do something so important, so challenging, and so well. </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16</a:t>
            </a:fld>
            <a:endParaRPr lang="en-US" dirty="0"/>
          </a:p>
        </p:txBody>
      </p:sp>
    </p:spTree>
    <p:extLst>
      <p:ext uri="{BB962C8B-B14F-4D97-AF65-F5344CB8AC3E}">
        <p14:creationId xmlns:p14="http://schemas.microsoft.com/office/powerpoint/2010/main" val="4176803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rgbClr val="000099"/>
                </a:solidFill>
                <a:latin typeface="+mn-lt"/>
                <a:cs typeface="Arial" pitchFamily="34" charset="0"/>
              </a:rPr>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Example from Hurricane Katrina showing hot towers, structures that suggest a storm may intensify</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TRMM was the first satellite to see these, </a:t>
            </a:r>
            <a:r>
              <a:rPr lang="en-US" sz="1200" dirty="0" smtClean="0">
                <a:solidFill>
                  <a:srgbClr val="000099"/>
                </a:solidFill>
                <a:latin typeface="+mn-lt"/>
                <a:cs typeface="Arial" pitchFamily="34" charset="0"/>
              </a:rPr>
              <a:t>In 2004, more than 600 tropical cyclone fixes were made using TRMM. </a:t>
            </a:r>
            <a:endParaRPr lang="en-US" sz="1200" kern="1200" dirty="0" smtClean="0">
              <a:solidFill>
                <a:schemeClr val="tx1"/>
              </a:solidFill>
              <a:effectLst/>
              <a:latin typeface="+mn-lt"/>
              <a:ea typeface="ＭＳ Ｐゴシック" charset="-128"/>
              <a:cs typeface="ＭＳ Ｐゴシック" charset="-128"/>
            </a:endParaRPr>
          </a:p>
          <a:p>
            <a:pPr marL="171450" indent="-171450">
              <a:buFont typeface="Arial" panose="020B0604020202020204" pitchFamily="34" charset="0"/>
              <a:buChar char="•"/>
            </a:pPr>
            <a:r>
              <a:rPr lang="en-US" sz="1200" dirty="0" smtClean="0">
                <a:solidFill>
                  <a:srgbClr val="000099"/>
                </a:solidFill>
                <a:latin typeface="+mn-lt"/>
                <a:cs typeface="Arial" pitchFamily="34" charset="0"/>
              </a:rPr>
              <a:t>TRMM data are used by many tropical cyclone forecasting centers worldwide to detect the location and intensity of tropical cyclones. </a:t>
            </a:r>
            <a:endParaRPr lang="en-US" sz="1200" kern="1200" dirty="0" smtClean="0">
              <a:solidFill>
                <a:schemeClr val="tx1"/>
              </a:solidFill>
              <a:effectLst/>
              <a:latin typeface="+mn-lt"/>
              <a:ea typeface="ＭＳ Ｐゴシック" charset="-128"/>
              <a:cs typeface="ＭＳ Ｐゴシック" charset="-128"/>
            </a:endParaRP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GPM will be able to observe these structures as storms transition from tropical to extra-tropical systems, such as Sandy, and provide hurricane forecasters with the important tools to forecast storm tracks and make the necessary evacuations.</a:t>
            </a:r>
            <a:endParaRPr lang="en-US" sz="1200" dirty="0" smtClean="0">
              <a:solidFill>
                <a:srgbClr val="000099"/>
              </a:solidFill>
              <a:latin typeface="+mn-lt"/>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solidFill>
                <a:srgbClr val="000099"/>
              </a:solidFill>
              <a:latin typeface="+mn-lt"/>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solidFill>
                <a:srgbClr val="000099"/>
              </a:solidFill>
              <a:latin typeface="+mn-lt"/>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17</a:t>
            </a:fld>
            <a:endParaRPr lang="en-US" dirty="0"/>
          </a:p>
        </p:txBody>
      </p:sp>
    </p:spTree>
    <p:extLst>
      <p:ext uri="{BB962C8B-B14F-4D97-AF65-F5344CB8AC3E}">
        <p14:creationId xmlns:p14="http://schemas.microsoft.com/office/powerpoint/2010/main" val="89111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dirty="0" smtClean="0">
                <a:latin typeface="Times New Roman" charset="0"/>
                <a:ea typeface="ＭＳ Ｐゴシック" charset="0"/>
                <a:cs typeface="ＭＳ Ｐゴシック" charset="0"/>
              </a:rPr>
              <a:t>Data will be released by August 30.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dirty="0" smtClean="0">
                <a:latin typeface="Times New Roman" charset="0"/>
                <a:ea typeface="ＭＳ Ｐゴシック" charset="0"/>
                <a:cs typeface="ＭＳ Ｐゴシック" charset="0"/>
              </a:rPr>
              <a:t>Data will be released by August 30.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24D0D247-3DFF-6647-BE25-07BF72B96877}" type="slidenum">
              <a:rPr lang="en-US">
                <a:latin typeface="Times New Roman" pitchFamily="-107" charset="0"/>
              </a:rPr>
              <a:pPr/>
              <a:t>3</a:t>
            </a:fld>
            <a:endParaRPr lang="en-US">
              <a:latin typeface="Times New Roman" pitchFamily="-107"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dirty="0" smtClean="0">
                <a:latin typeface="Times New Roman" pitchFamily="-107" charset="0"/>
                <a:ea typeface="ＭＳ Ｐゴシック" pitchFamily="-107" charset="-128"/>
                <a:cs typeface="ＭＳ Ｐゴシック" pitchFamily="-107" charset="-128"/>
              </a:rPr>
              <a:t>A short tour</a:t>
            </a:r>
            <a:r>
              <a:rPr lang="en-US" baseline="0" dirty="0" smtClean="0">
                <a:latin typeface="Times New Roman" pitchFamily="-107" charset="0"/>
                <a:ea typeface="ＭＳ Ｐゴシック" pitchFamily="-107" charset="-128"/>
                <a:cs typeface="ＭＳ Ｐゴシック" pitchFamily="-107" charset="-128"/>
              </a:rPr>
              <a:t> of methods to help explain why results are.</a:t>
            </a:r>
            <a:endParaRPr lang="en-US" dirty="0">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61E4929E-3C6E-A14A-88CA-B091B6FE3384}" type="slidenum">
              <a:rPr lang="en-US">
                <a:latin typeface="Times New Roman" pitchFamily="-107" charset="0"/>
              </a:rPr>
              <a:pPr/>
              <a:t>5</a:t>
            </a:fld>
            <a:endParaRPr lang="en-US">
              <a:latin typeface="Times New Roman" pitchFamily="-107" charset="0"/>
            </a:endParaRPr>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p:spPr>
        <p:txBody>
          <a:bodyPr/>
          <a:lstStyle/>
          <a:p>
            <a:pPr eaLnBrk="1" hangingPunct="1"/>
            <a:r>
              <a:rPr lang="en-US" dirty="0" smtClean="0">
                <a:latin typeface="Times New Roman" pitchFamily="-107" charset="0"/>
                <a:ea typeface="ＭＳ Ｐゴシック" pitchFamily="-107" charset="-128"/>
                <a:cs typeface="ＭＳ Ｐゴシック" pitchFamily="-107" charset="-128"/>
              </a:rPr>
              <a:t>Not random and not bias.  A regional and seasonal phenomenon.  </a:t>
            </a:r>
            <a:endParaRPr lang="en-US" dirty="0">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61E4929E-3C6E-A14A-88CA-B091B6FE3384}" type="slidenum">
              <a:rPr lang="en-US">
                <a:latin typeface="Times New Roman" pitchFamily="-107" charset="0"/>
              </a:rPr>
              <a:pPr/>
              <a:t>6</a:t>
            </a:fld>
            <a:endParaRPr lang="en-US">
              <a:latin typeface="Times New Roman" pitchFamily="-107" charset="0"/>
            </a:endParaRPr>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p:spPr>
        <p:txBody>
          <a:bodyPr/>
          <a:lstStyle/>
          <a:p>
            <a:pPr eaLnBrk="1" hangingPunct="1"/>
            <a:r>
              <a:rPr lang="en-US" dirty="0" smtClean="0">
                <a:latin typeface="Times New Roman" pitchFamily="-107" charset="0"/>
                <a:ea typeface="ＭＳ Ｐゴシック" pitchFamily="-107" charset="-128"/>
                <a:cs typeface="ＭＳ Ｐゴシック" pitchFamily="-107" charset="-128"/>
              </a:rPr>
              <a:t>Not random and not bias.  A regional and seasonal phenomenon.  </a:t>
            </a:r>
            <a:endParaRPr lang="en-US" dirty="0">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61E4929E-3C6E-A14A-88CA-B091B6FE3384}" type="slidenum">
              <a:rPr lang="en-US">
                <a:latin typeface="Times New Roman" pitchFamily="-107" charset="0"/>
              </a:rPr>
              <a:pPr/>
              <a:t>7</a:t>
            </a:fld>
            <a:endParaRPr lang="en-US">
              <a:latin typeface="Times New Roman" pitchFamily="-107" charset="0"/>
            </a:endParaRPr>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p:spPr>
        <p:txBody>
          <a:bodyPr/>
          <a:lstStyle/>
          <a:p>
            <a:pPr eaLnBrk="1" hangingPunct="1"/>
            <a:endParaRPr lang="en-US" dirty="0">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GPM provides an example of how we work with interagency and other partners to facilitate use of data in decision-making and forecasting– in this case it provides information of use to water resource managers or emergency responders who require information about precipitation. </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These are just a selection of the many societal applications where TRMM data has already been used and GPM data will expand and improve these applications</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8</a:t>
            </a:fld>
            <a:endParaRPr lang="en-US" dirty="0"/>
          </a:p>
        </p:txBody>
      </p:sp>
    </p:spTree>
    <p:extLst>
      <p:ext uri="{BB962C8B-B14F-4D97-AF65-F5344CB8AC3E}">
        <p14:creationId xmlns:p14="http://schemas.microsoft.com/office/powerpoint/2010/main" val="185896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rgbClr val="000099"/>
                </a:solidFill>
                <a:latin typeface="+mn-lt"/>
                <a:cs typeface="Arial" pitchFamily="34" charset="0"/>
              </a:rPr>
              <a:t>In 2004, more than 600 tropical cyclone fixes were made using TRMM.</a:t>
            </a:r>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9</a:t>
            </a:fld>
            <a:endParaRPr lang="en-US"/>
          </a:p>
        </p:txBody>
      </p:sp>
    </p:spTree>
    <p:extLst>
      <p:ext uri="{BB962C8B-B14F-4D97-AF65-F5344CB8AC3E}">
        <p14:creationId xmlns:p14="http://schemas.microsoft.com/office/powerpoint/2010/main" val="89111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Swap</a:t>
            </a:r>
            <a:r>
              <a:rPr lang="en-US" baseline="0" dirty="0" smtClean="0"/>
              <a:t> for us example – </a:t>
            </a:r>
            <a:r>
              <a:rPr lang="en-US" baseline="0" dirty="0" err="1" smtClean="0"/>
              <a:t>california</a:t>
            </a:r>
            <a:r>
              <a:rPr lang="en-US" baseline="0" dirty="0" smtClean="0"/>
              <a:t> drought in west</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12</a:t>
            </a:fld>
            <a:endParaRPr lang="en-US"/>
          </a:p>
        </p:txBody>
      </p:sp>
    </p:spTree>
    <p:extLst>
      <p:ext uri="{BB962C8B-B14F-4D97-AF65-F5344CB8AC3E}">
        <p14:creationId xmlns:p14="http://schemas.microsoft.com/office/powerpoint/2010/main" val="131868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Launching on Feb. 27</a:t>
            </a:r>
            <a:r>
              <a:rPr lang="en-US" sz="1200" kern="1200" baseline="30000" dirty="0" smtClean="0">
                <a:solidFill>
                  <a:schemeClr val="tx1"/>
                </a:solidFill>
                <a:effectLst/>
                <a:latin typeface="+mn-lt"/>
                <a:ea typeface="ＭＳ Ｐゴシック" charset="-128"/>
                <a:cs typeface="ＭＳ Ｐゴシック" charset="-128"/>
              </a:rPr>
              <a:t>th</a:t>
            </a:r>
            <a:r>
              <a:rPr lang="en-US" sz="1200" kern="1200" dirty="0" smtClean="0">
                <a:solidFill>
                  <a:schemeClr val="tx1"/>
                </a:solidFill>
                <a:effectLst/>
                <a:latin typeface="+mn-lt"/>
                <a:ea typeface="ＭＳ Ｐゴシック" charset="-128"/>
                <a:cs typeface="ＭＳ Ｐゴシック" charset="-128"/>
              </a:rPr>
              <a:t> (1:07 EST), Feb. 28</a:t>
            </a:r>
            <a:r>
              <a:rPr lang="en-US" sz="1200" kern="1200" baseline="30000" dirty="0" smtClean="0">
                <a:solidFill>
                  <a:schemeClr val="tx1"/>
                </a:solidFill>
                <a:effectLst/>
                <a:latin typeface="+mn-lt"/>
                <a:ea typeface="ＭＳ Ｐゴシック" charset="-128"/>
                <a:cs typeface="ＭＳ Ｐゴシック" charset="-128"/>
              </a:rPr>
              <a:t>th</a:t>
            </a:r>
            <a:r>
              <a:rPr lang="en-US" sz="1200" kern="1200" dirty="0" smtClean="0">
                <a:solidFill>
                  <a:schemeClr val="tx1"/>
                </a:solidFill>
                <a:effectLst/>
                <a:latin typeface="+mn-lt"/>
                <a:ea typeface="ＭＳ Ｐゴシック" charset="-128"/>
                <a:cs typeface="ＭＳ Ｐゴシック" charset="-128"/>
              </a:rPr>
              <a:t> (3:07 JST) from </a:t>
            </a:r>
            <a:r>
              <a:rPr lang="en-US" sz="1200" kern="1200" dirty="0" err="1" smtClean="0">
                <a:solidFill>
                  <a:schemeClr val="tx1"/>
                </a:solidFill>
                <a:effectLst/>
                <a:latin typeface="+mn-lt"/>
                <a:ea typeface="ＭＳ Ｐゴシック" charset="-128"/>
                <a:cs typeface="ＭＳ Ｐゴシック" charset="-128"/>
              </a:rPr>
              <a:t>Tanegashima</a:t>
            </a:r>
            <a:r>
              <a:rPr lang="en-US" sz="1200" kern="1200" dirty="0" smtClean="0">
                <a:solidFill>
                  <a:schemeClr val="tx1"/>
                </a:solidFill>
                <a:effectLst/>
                <a:latin typeface="+mn-lt"/>
                <a:ea typeface="ＭＳ Ｐゴシック" charset="-128"/>
                <a:cs typeface="ＭＳ Ｐゴシック" charset="-128"/>
              </a:rPr>
              <a:t> Space Center in southern Japan</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Launching on an H-IIA rocket</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Launch to spacecraft separation is 15 minutes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Instruments are turned on within a week and begin the checkout and calibration phases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First data is provided shortly thereafter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GPM will provide data to the public within 6 months of launch</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Like all NASA products, GPM data will be shared openly and freely with a broad community of scientific and applications users around the world and thus serve the needs of scientists and agencies all around the world in their efforts.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Launch coverage during the day of launch will be live on NASA TV</a:t>
            </a:r>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15</a:t>
            </a:fld>
            <a:endParaRPr lang="en-US" dirty="0"/>
          </a:p>
        </p:txBody>
      </p:sp>
    </p:spTree>
    <p:extLst>
      <p:ext uri="{BB962C8B-B14F-4D97-AF65-F5344CB8AC3E}">
        <p14:creationId xmlns:p14="http://schemas.microsoft.com/office/powerpoint/2010/main" val="2335266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6"/>
          <p:cNvGrpSpPr>
            <a:grpSpLocks/>
          </p:cNvGrpSpPr>
          <p:nvPr userDrawn="1"/>
        </p:nvGrpSpPr>
        <p:grpSpPr bwMode="auto">
          <a:xfrm>
            <a:off x="68263" y="304800"/>
            <a:ext cx="8999537" cy="1052513"/>
            <a:chOff x="0" y="1536"/>
            <a:chExt cx="5669" cy="663"/>
          </a:xfrm>
        </p:grpSpPr>
        <p:grpSp>
          <p:nvGrpSpPr>
            <p:cNvPr id="13" name="Group 12"/>
            <p:cNvGrpSpPr>
              <a:grpSpLocks/>
            </p:cNvGrpSpPr>
            <p:nvPr/>
          </p:nvGrpSpPr>
          <p:grpSpPr bwMode="auto">
            <a:xfrm>
              <a:off x="185" y="1604"/>
              <a:ext cx="449" cy="299"/>
              <a:chOff x="720" y="336"/>
              <a:chExt cx="624" cy="432"/>
            </a:xfrm>
          </p:grpSpPr>
          <p:sp>
            <p:nvSpPr>
              <p:cNvPr id="20" name="Rectangle 3"/>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prstTxWarp prst="textNoShape">
                  <a:avLst/>
                </a:prstTxWarp>
              </a:bodyPr>
              <a:lstStyle/>
              <a:p>
                <a:pPr>
                  <a:defRPr/>
                </a:pPr>
                <a:endParaRPr lang="en-US">
                  <a:latin typeface="Arial" pitchFamily="-105" charset="0"/>
                  <a:ea typeface="ＭＳ Ｐゴシック" pitchFamily="-105" charset="-128"/>
                  <a:cs typeface="ＭＳ Ｐゴシック" pitchFamily="-105" charset="-128"/>
                </a:endParaRPr>
              </a:p>
            </p:txBody>
          </p:sp>
          <p:sp>
            <p:nvSpPr>
              <p:cNvPr id="21"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prstTxWarp prst="textNoShape">
                  <a:avLst/>
                </a:prstTxWarp>
              </a:bodyPr>
              <a:lstStyle/>
              <a:p>
                <a:pPr>
                  <a:defRPr/>
                </a:pPr>
                <a:endParaRPr lang="en-US">
                  <a:latin typeface="Arial" pitchFamily="-105" charset="0"/>
                  <a:ea typeface="ＭＳ Ｐゴシック" pitchFamily="-105" charset="-128"/>
                  <a:cs typeface="ＭＳ Ｐゴシック" pitchFamily="-105" charset="-128"/>
                </a:endParaRPr>
              </a:p>
            </p:txBody>
          </p:sp>
        </p:grpSp>
        <p:grpSp>
          <p:nvGrpSpPr>
            <p:cNvPr id="14" name="Group 5"/>
            <p:cNvGrpSpPr>
              <a:grpSpLocks/>
            </p:cNvGrpSpPr>
            <p:nvPr/>
          </p:nvGrpSpPr>
          <p:grpSpPr bwMode="auto">
            <a:xfrm>
              <a:off x="263" y="1870"/>
              <a:ext cx="466" cy="299"/>
              <a:chOff x="912" y="2640"/>
              <a:chExt cx="672" cy="432"/>
            </a:xfrm>
          </p:grpSpPr>
          <p:sp>
            <p:nvSpPr>
              <p:cNvPr id="18" name="Rectangle 6"/>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prstTxWarp prst="textNoShape">
                  <a:avLst/>
                </a:prstTxWarp>
              </a:bodyPr>
              <a:lstStyle/>
              <a:p>
                <a:pPr>
                  <a:defRPr/>
                </a:pPr>
                <a:endParaRPr lang="en-US">
                  <a:latin typeface="Arial" pitchFamily="-105" charset="0"/>
                  <a:ea typeface="ＭＳ Ｐゴシック" pitchFamily="-105" charset="-128"/>
                  <a:cs typeface="ＭＳ Ｐゴシック" pitchFamily="-105" charset="-128"/>
                </a:endParaRPr>
              </a:p>
            </p:txBody>
          </p:sp>
          <p:sp>
            <p:nvSpPr>
              <p:cNvPr id="19" name="Rectangle 7"/>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prstTxWarp prst="textNoShape">
                  <a:avLst/>
                </a:prstTxWarp>
              </a:bodyPr>
              <a:lstStyle/>
              <a:p>
                <a:pPr>
                  <a:defRPr/>
                </a:pPr>
                <a:endParaRPr lang="en-US">
                  <a:latin typeface="Arial" pitchFamily="-105" charset="0"/>
                  <a:ea typeface="ＭＳ Ｐゴシック" pitchFamily="-105" charset="-128"/>
                  <a:cs typeface="ＭＳ Ｐゴシック" pitchFamily="-105" charset="-128"/>
                </a:endParaRPr>
              </a:p>
            </p:txBody>
          </p:sp>
        </p:grpSp>
        <p:sp>
          <p:nvSpPr>
            <p:cNvPr id="15" name="Rectangle 8"/>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prstTxWarp prst="textNoShape">
                <a:avLst/>
              </a:prstTxWarp>
            </a:bodyPr>
            <a:lstStyle/>
            <a:p>
              <a:pPr>
                <a:defRPr/>
              </a:pPr>
              <a:endParaRPr lang="en-US">
                <a:latin typeface="Arial" pitchFamily="-105" charset="0"/>
                <a:ea typeface="ＭＳ Ｐゴシック" pitchFamily="-105" charset="-128"/>
                <a:cs typeface="ＭＳ Ｐゴシック" pitchFamily="-105" charset="-128"/>
              </a:endParaRPr>
            </a:p>
          </p:txBody>
        </p:sp>
        <p:sp>
          <p:nvSpPr>
            <p:cNvPr id="16" name="Rectangle 9"/>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prstTxWarp prst="textNoShape">
                <a:avLst/>
              </a:prstTxWarp>
            </a:bodyPr>
            <a:lstStyle/>
            <a:p>
              <a:pPr>
                <a:defRPr/>
              </a:pPr>
              <a:endParaRPr lang="en-US">
                <a:latin typeface="Arial" pitchFamily="-105" charset="0"/>
                <a:ea typeface="ＭＳ Ｐゴシック" pitchFamily="-105" charset="-128"/>
                <a:cs typeface="ＭＳ Ｐゴシック" pitchFamily="-105" charset="-128"/>
              </a:endParaRPr>
            </a:p>
          </p:txBody>
        </p:sp>
        <p:sp>
          <p:nvSpPr>
            <p:cNvPr id="17" name="Rectangle 15"/>
            <p:cNvSpPr>
              <a:spLocks noChangeArrowheads="1"/>
            </p:cNvSpPr>
            <p:nvPr/>
          </p:nvSpPr>
          <p:spPr bwMode="gray">
            <a:xfrm flipV="1">
              <a:off x="199" y="2057"/>
              <a:ext cx="5470" cy="29"/>
            </a:xfrm>
            <a:prstGeom prst="rect">
              <a:avLst/>
            </a:prstGeom>
            <a:gradFill rotWithShape="0">
              <a:gsLst>
                <a:gs pos="0">
                  <a:schemeClr val="bg2"/>
                </a:gs>
                <a:gs pos="100000">
                  <a:schemeClr val="bg1"/>
                </a:gs>
              </a:gsLst>
              <a:lin ang="0" scaled="1"/>
            </a:gradFill>
            <a:ln w="9525">
              <a:noFill/>
              <a:miter lim="800000"/>
              <a:headEnd/>
              <a:tailEnd/>
            </a:ln>
            <a:effectLst/>
          </p:spPr>
          <p:txBody>
            <a:bodyPr rot="10800000" wrap="none" anchor="ctr">
              <a:prstTxWarp prst="textNoShape">
                <a:avLst/>
              </a:prstTxWarp>
            </a:bodyPr>
            <a:lstStyle/>
            <a:p>
              <a:pPr algn="ctr" eaLnBrk="1" hangingPunct="1">
                <a:defRPr/>
              </a:pPr>
              <a:endParaRPr kumimoji="1" lang="en-US">
                <a:latin typeface="Arial" pitchFamily="-105" charset="0"/>
                <a:ea typeface="ＭＳ Ｐゴシック" pitchFamily="-105" charset="-128"/>
                <a:cs typeface="ＭＳ Ｐゴシック" pitchFamily="-105" charset="-128"/>
              </a:endParaRPr>
            </a:p>
          </p:txBody>
        </p:sp>
      </p:grpSp>
    </p:spTree>
  </p:cSld>
  <p:clrMap bg1="lt1" tx1="dk1" bg2="lt2" tx2="dk2" accent1="accent1" accent2="accent2" accent3="accent3" accent4="accent4" accent5="accent5" accent6="accent6" hlink="hlink" folHlink="folHlink"/>
  <p:sldLayoutIdLst>
    <p:sldLayoutId id="2147483955"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Lst>
  <p:hf sldNum="0" hdr="0" ftr="0" dt="0"/>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Arial" pitchFamily="-105" charset="0"/>
        </a:defRPr>
      </a:lvl6pPr>
      <a:lvl7pPr marL="914400" algn="l" rtl="0" fontAlgn="base">
        <a:spcBef>
          <a:spcPct val="0"/>
        </a:spcBef>
        <a:spcAft>
          <a:spcPct val="0"/>
        </a:spcAft>
        <a:defRPr sz="4400">
          <a:solidFill>
            <a:schemeClr val="tx2"/>
          </a:solidFill>
          <a:latin typeface="Arial" pitchFamily="-105" charset="0"/>
        </a:defRPr>
      </a:lvl7pPr>
      <a:lvl8pPr marL="1371600" algn="l" rtl="0" fontAlgn="base">
        <a:spcBef>
          <a:spcPct val="0"/>
        </a:spcBef>
        <a:spcAft>
          <a:spcPct val="0"/>
        </a:spcAft>
        <a:defRPr sz="4400">
          <a:solidFill>
            <a:schemeClr val="tx2"/>
          </a:solidFill>
          <a:latin typeface="Arial" pitchFamily="-105" charset="0"/>
        </a:defRPr>
      </a:lvl8pPr>
      <a:lvl9pPr marL="1828800" algn="l"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107" charset="2"/>
        <a:buChar char="n"/>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SzPct val="55000"/>
        <a:buFont typeface="Wingdings" pitchFamily="-107" charset="2"/>
        <a:buChar char="n"/>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50000"/>
        <a:buFont typeface="Wingdings" pitchFamily="-107" charset="2"/>
        <a:buChar char="n"/>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55000"/>
        <a:buFont typeface="Wingdings" pitchFamily="-107" charset="2"/>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50000"/>
        <a:buFont typeface="Wingdings" pitchFamily="-107" charset="2"/>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hyperlink" Target="http://modis.gsfc.nasa.gov/"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emf"/><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32.png"/><Relationship Id="rId1" Type="http://schemas.microsoft.com/office/2007/relationships/media" Target="../media/media1.m4v"/><Relationship Id="rId2" Type="http://schemas.openxmlformats.org/officeDocument/2006/relationships/video" Target="../media/media1.m4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33.png"/><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34.png"/><Relationship Id="rId1" Type="http://schemas.microsoft.com/office/2007/relationships/media" Target="../media/media3.mp4"/><Relationship Id="rId2" Type="http://schemas.openxmlformats.org/officeDocument/2006/relationships/video" Target="../media/media3.mp4"/></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493693"/>
            <a:ext cx="8763000" cy="707886"/>
          </a:xfrm>
          <a:prstGeom prst="rect">
            <a:avLst/>
          </a:prstGeom>
          <a:noFill/>
          <a:ln w="9525">
            <a:noFill/>
            <a:miter lim="800000"/>
            <a:headEnd/>
            <a:tailEnd/>
          </a:ln>
        </p:spPr>
        <p:txBody>
          <a:bodyPr wrap="square">
            <a:prstTxWarp prst="textNoShape">
              <a:avLst/>
            </a:prstTxWarp>
            <a:spAutoFit/>
          </a:bodyPr>
          <a:lstStyle/>
          <a:p>
            <a:pPr algn="ctr"/>
            <a:r>
              <a:rPr lang="en-US" sz="4000" i="1" dirty="0">
                <a:latin typeface="Candara"/>
                <a:cs typeface="Candara"/>
              </a:rPr>
              <a:t>Social and economic relevance of rainfall</a:t>
            </a:r>
          </a:p>
        </p:txBody>
      </p:sp>
      <p:sp>
        <p:nvSpPr>
          <p:cNvPr id="15363" name="Text Box 3"/>
          <p:cNvSpPr txBox="1">
            <a:spLocks noChangeArrowheads="1"/>
          </p:cNvSpPr>
          <p:nvPr/>
        </p:nvSpPr>
        <p:spPr bwMode="auto">
          <a:xfrm>
            <a:off x="4708525" y="2593538"/>
            <a:ext cx="3749675" cy="1292662"/>
          </a:xfrm>
          <a:prstGeom prst="rect">
            <a:avLst/>
          </a:prstGeom>
          <a:noFill/>
          <a:ln w="9525">
            <a:noFill/>
            <a:miter lim="800000"/>
            <a:headEnd/>
            <a:tailEnd/>
          </a:ln>
        </p:spPr>
        <p:txBody>
          <a:bodyPr>
            <a:prstTxWarp prst="textNoShape">
              <a:avLst/>
            </a:prstTxWarp>
            <a:spAutoFit/>
          </a:bodyPr>
          <a:lstStyle/>
          <a:p>
            <a:pPr algn="ctr"/>
            <a:r>
              <a:rPr lang="en-US" sz="1800" i="1" dirty="0">
                <a:latin typeface="Candara"/>
                <a:cs typeface="Candara"/>
              </a:rPr>
              <a:t>Christian Kummerow</a:t>
            </a:r>
          </a:p>
          <a:p>
            <a:pPr algn="ctr"/>
            <a:r>
              <a:rPr lang="en-US" sz="1800" i="1" dirty="0" smtClean="0">
                <a:latin typeface="Candara"/>
                <a:cs typeface="Candara"/>
              </a:rPr>
              <a:t>CIRA</a:t>
            </a:r>
          </a:p>
          <a:p>
            <a:pPr algn="ctr"/>
            <a:r>
              <a:rPr lang="en-US" sz="1800" i="1" dirty="0" smtClean="0">
                <a:latin typeface="Candara"/>
                <a:cs typeface="Candara"/>
              </a:rPr>
              <a:t>Colorado State </a:t>
            </a:r>
            <a:r>
              <a:rPr lang="en-US" sz="1800" i="1" dirty="0">
                <a:latin typeface="Candara"/>
                <a:cs typeface="Candara"/>
              </a:rPr>
              <a:t>University</a:t>
            </a:r>
          </a:p>
          <a:p>
            <a:pPr algn="ctr"/>
            <a:endParaRPr lang="en-US" dirty="0"/>
          </a:p>
        </p:txBody>
      </p:sp>
      <p:pic>
        <p:nvPicPr>
          <p:cNvPr id="14" name="Picture 13" descr="Image-00-CSU-Logo-TPR.jpg (JPEG Image, 267x217 pixels).pdf"/>
          <p:cNvPicPr>
            <a:picLocks noChangeAspect="1"/>
          </p:cNvPicPr>
          <p:nvPr/>
        </p:nvPicPr>
        <p:blipFill>
          <a:blip r:embed="rId2"/>
          <a:srcRect l="5752" t="10000" r="55425" b="73333"/>
          <a:stretch>
            <a:fillRect/>
          </a:stretch>
        </p:blipFill>
        <p:spPr>
          <a:xfrm>
            <a:off x="6858000" y="5715000"/>
            <a:ext cx="2057400" cy="1143000"/>
          </a:xfrm>
          <a:prstGeom prst="rect">
            <a:avLst/>
          </a:prstGeom>
        </p:spPr>
      </p:pic>
      <p:pic>
        <p:nvPicPr>
          <p:cNvPr id="15" name="Picture 14" descr="GPM logo.png (PNG Image, 321x264 pixels).pdf"/>
          <p:cNvPicPr>
            <a:picLocks noChangeAspect="1"/>
          </p:cNvPicPr>
          <p:nvPr/>
        </p:nvPicPr>
        <p:blipFill>
          <a:blip r:embed="rId3"/>
          <a:srcRect l="8301" t="5556" r="48562" b="64444"/>
          <a:stretch>
            <a:fillRect/>
          </a:stretch>
        </p:blipFill>
        <p:spPr>
          <a:xfrm>
            <a:off x="-1" y="2590800"/>
            <a:ext cx="4741333" cy="4267200"/>
          </a:xfrm>
          <a:prstGeom prst="rect">
            <a:avLst/>
          </a:prstGeom>
        </p:spPr>
      </p:pic>
      <p:sp>
        <p:nvSpPr>
          <p:cNvPr id="6" name="Text Box 3"/>
          <p:cNvSpPr txBox="1">
            <a:spLocks noChangeArrowheads="1"/>
          </p:cNvSpPr>
          <p:nvPr/>
        </p:nvSpPr>
        <p:spPr bwMode="auto">
          <a:xfrm>
            <a:off x="2286000" y="6019800"/>
            <a:ext cx="3276600" cy="646331"/>
          </a:xfrm>
          <a:prstGeom prst="rect">
            <a:avLst/>
          </a:prstGeom>
          <a:noFill/>
          <a:ln w="9525">
            <a:noFill/>
            <a:miter lim="800000"/>
            <a:headEnd/>
            <a:tailEnd/>
          </a:ln>
        </p:spPr>
        <p:txBody>
          <a:bodyPr wrap="square">
            <a:prstTxWarp prst="textNoShape">
              <a:avLst/>
            </a:prstTxWarp>
            <a:spAutoFit/>
          </a:bodyPr>
          <a:lstStyle/>
          <a:p>
            <a:pPr algn="ctr"/>
            <a:r>
              <a:rPr lang="en-US" sz="1800" i="1" dirty="0">
                <a:latin typeface="Candara"/>
                <a:cs typeface="Candara"/>
              </a:rPr>
              <a:t>Feb. </a:t>
            </a:r>
            <a:r>
              <a:rPr lang="en-US" sz="1800" i="1" dirty="0" smtClean="0">
                <a:latin typeface="Candara"/>
                <a:cs typeface="Candara"/>
              </a:rPr>
              <a:t>28, 2014</a:t>
            </a:r>
            <a:endParaRPr lang="en-US" sz="1800" i="1" dirty="0">
              <a:latin typeface="Candara"/>
              <a:cs typeface="Candara"/>
            </a:endParaRPr>
          </a:p>
          <a:p>
            <a:pPr algn="ctr"/>
            <a:r>
              <a:rPr lang="en-US" sz="1800" i="1" dirty="0" smtClean="0">
                <a:latin typeface="Candara"/>
                <a:cs typeface="Candara"/>
              </a:rPr>
              <a:t>Global Precipitation Mission</a:t>
            </a:r>
          </a:p>
        </p:txBody>
      </p:sp>
      <p:pic>
        <p:nvPicPr>
          <p:cNvPr id="7" name="Picture 14" descr="2010_NEW_CIRA_LOGO"/>
          <p:cNvPicPr>
            <a:picLocks noChangeAspect="1" noChangeArrowheads="1"/>
          </p:cNvPicPr>
          <p:nvPr/>
        </p:nvPicPr>
        <p:blipFill>
          <a:blip r:embed="rId4" cstate="print"/>
          <a:srcRect/>
          <a:stretch>
            <a:fillRect/>
          </a:stretch>
        </p:blipFill>
        <p:spPr bwMode="auto">
          <a:xfrm>
            <a:off x="5791200" y="4191000"/>
            <a:ext cx="1905000" cy="74988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2743200" cy="838200"/>
          </a:xfrm>
        </p:spPr>
        <p:txBody>
          <a:bodyPr>
            <a:noAutofit/>
          </a:bodyPr>
          <a:lstStyle/>
          <a:p>
            <a:pPr>
              <a:defRPr/>
            </a:pPr>
            <a:r>
              <a:rPr lang="en-US" sz="4000" i="1" dirty="0" smtClean="0">
                <a:solidFill>
                  <a:schemeClr val="tx1"/>
                </a:solidFill>
                <a:latin typeface="Candara"/>
                <a:ea typeface="ＭＳ Ｐゴシック" charset="-128"/>
                <a:cs typeface="Candara"/>
              </a:rPr>
              <a:t>Landslides</a:t>
            </a:r>
            <a:endParaRPr lang="en-US" sz="4000" i="1" dirty="0">
              <a:solidFill>
                <a:schemeClr val="tx1"/>
              </a:solidFill>
              <a:latin typeface="Candara"/>
              <a:ea typeface="ＭＳ Ｐゴシック" charset="-128"/>
              <a:cs typeface="Candara"/>
            </a:endParaRPr>
          </a:p>
        </p:txBody>
      </p:sp>
      <p:sp>
        <p:nvSpPr>
          <p:cNvPr id="8" name="AutoShape 2" descr="data:image/jpeg;base64,/9j/4AAQSkZJRgABAQAAAQABAAD/2wCEAAkGBhMSERUUExQWFRUVFxoaGRgYFhoZGxscGhoaHxwcGB4XHCggGxojHBgWHy8iIycpLCwsGiAxNTAqNSYrLCkBCQoKDgwOGg8PGiwlHyUpLCksKiwsLCksLCwsLCwpLCwsLCksLCkpLCwpKSksLCwpLCwsLCwsLCwsLCwpKSwsLP/AABEIAMIBAwMBIgACEQEDEQH/xAAbAAACAwEBAQAAAAAAAAAAAAAEBQIDBgABB//EAEIQAAECBAMFBgQEBQMCBwEAAAECEQADITEEEkEFIlFhcQYTgZGh8DKxwdEUQuHxBxUjUoIzcrKSohZTYrPC0uIk/8QAGQEAAwEBAQAAAAAAAAAAAAAAAQIDAAQF/8QAJREAAgICAgIDAQADAQAAAAAAAAECERIhAzFBURMiYTIEFFJC/9oADAMBAAIRAxEAPwDEzJRCbm7vFRk5ru/EM/RT3EEoUQkgKABpZzQuzqtbhHqEDmX119+UTfMvAlFMuSQKmvl++nnBGHxy5aShMxQCrgKIBtx9+rQSEmvyezt9fWLEmoZJ6M9anUcvnEnNy7MQzmzt0Le/fOOUsvqffv3YgSlEOA/kCL3B0taITHY5nJ0qfM+A/aEpeg7K2PD37eIoBvHJIJZ2r9OYixaGu4q1QR9Oh8IICLH23v30jzKqLAgNRTCjenHw8hHqUoP5w/VPLy//ACOEY1FQf9vfXy5R4meePX2fH14GL5iUoG8WHj74eUekJZxlY2IoPXpGs1FSlE3APVL/AH9+D8MEn+zyJRXmxrHq5SkkV6c2b7e2iUtbFjfhrpz5CGT9G6LZKG0IbTONWGr8j4wdh5kkDfSVKbWw8mc/INeBUydSkt0PJr9BEsrGiQ3MgUpxNqQMbDsnPkyj8JHSo93iv+TqUHSjOBwq3k/GImdruDwfyYGsRXiwkgkrIAfcA+tfSDFNGo8mYFAoZZB4EGIfh0P8IPv35wzl9ou7QAmUZgV8RmEqA/2pa9qxXicfLmFREsJJsKsOr34XEM5NeTYi9MlAsge/rEjJSbpDRbJykBwai44cKPWKzLXvEZCACWJLtppGytgxZyZCWoG5PEpeGH9oIOh9+sE4WWgsFFLvXLmduQUA8GnAy3pMLc0t8z1hsv0FULM6QXKAGL68vtEl40G6U06/fk9Ibowcl6rLcAlvmWguTs3B6iYpxclIHkI1ryYRfi0E1YUsH4cYgSm2ceII+UNV7Ok5WavEZgGfgpzAf4EJLghub/8A0aGWPswEpCeHGxePBKToeVYYScOkPQKOhqAnwZjSDsNgZY+Ig2N06PfeFwfnZ6Nr2CkI8pb2feseAh6pD9GPpD/+WYc17zLdwlspfqst5x6vZMrIcs3e5gMbGrEnQV5QDUIMieBjoaDs+o17yX/1D7x0Pf6DEQMKG+p8xr4+seZwTRhzFPl0B8IUycaSUg/EWFaO/A2aCpiSklt1QLEPr1HGkc/xSQ9hpxSU3atgS/lXgVCIHaIcJ3XPTldzSxPjCnHYixyvRrOAfbGPcHs2ZMClDdKU5mNjy5Fi7Qy4b7ZrHMvGbwAJGvhSoahFPnFMyeg/nuNa+NR184T4zDKIKj8ScoVRixsQ3hTmOMCTVpAyVBu9XpoeTQ3+vfkOX4PispSf9NdWopj4UveBMJjZZonNd7+epL/aB+z0kLmISwqSarYFqtXXQCKNq7P7ucwVRiU8tR5ggw0eFXRrHolghg5CjxqWPg+kUEoScrKyqNSwAHLl9GhVhMQVBjmdj+YgcjEcLtIJGVTGxcEuOpET/wBd+wqSH6sKgNvrAuSTmB8QQ0QVJRanEhh86jzHjA0rbiS5Je7A36EipHWL5ONQ7jLujWpHE1ekRlCcex7RPOSQxYsxBoKWAYlvlFM4EkEgpLByHvbny1EXGa6gS41ateQd014UioOrKTnKW+JxY6EcNYytAYVKzlVVJtoog+LlnbjEZswEMQSbAMX9mzgRSvdO8zE3VVqmziztrrAa9ofCFBO4pzRwQ1QMw0oIMYuT0C0hipGYHMwelyfKlNDV4qlYeXuqVcuDUuOYYtpyhbM21XcS5e7acGF/doMGPKlDdy6kspiemkV+KaBkg8yESzvKqbBRobMxJoeVYnLDFsrc6lz/AJOG8orTLUoOSFNUBqjx4R5LVlAD089ecTUPYMy+WwICSbFwwfqHrBMvCklwlam1JI9SYFJcpLA8ykOPrBQxZVRRfqawHxsDmRVJUXDqdJ41DaHwiiZiVpVQkBnr8qW4wfJUCGNzqYrxEr9OP66wV+gzZR/M1ClVvWgD821LQVhMeS4msgaXdr2uNLtAiUg+GrtFlhx61+cH69CuQ4kJSuykuOF/n9IitDKqcvUB/SE5WgVKEjmGHzirG4l2JUaUFmh1FMKaHK5qNVorZ3eOMjUM3X9IymJxIO65CmoaN06QNhscuWqqiRYh6ftFlwqrRrRrE4kMtTBk87x2FnlVcjA2qSfHxjKy8esndIAtQ2B+vygxW0pqAlKEmou7vXXgYb4qNaNWnEo1yecdGESpYugk9THQfjYckFNRBIqglJZv7ujhnNeDR7j54mLJKWoGIUXowqDezNHGQQSbgl6Ag2+sTRhaavetTEnyIFg+bLLWmpeoLhPz1t5RORisqMoUXPGoPV7xCbg1l87VDOSBfk8WfgQAAVNzLejQHINle0ZjgutQzBqHgzX0o14HCEsrM+Ziz6nTk14IxCAk3Btpfq8ROKlsM6CouQzM3kYZSYAORhsitOR5txcQX2jmKXiAyQ2VBYEEDdqHA4vFycZKVTIQLfuHrAiyhGJOYlQYU0B4Hwgxk2w+CBT8Qq9aeFhSKpOzvy2F7h/lDg7SCfyMDqC/nEUbTlljlpaw+cbKQLEkzZinag0FY9ODWkOHL3PTSH/8xkFsyHckOOHhBPcyVhxmbq7QfkflG2IcNjVgM/kf0qYInIK5UwihAcl+BF291hyOzwCSpIUEgXKC1LVbh74kbK2PnKwm60KlilHUm7twp5QuS8BSZntmzMyUpylVRdWumnRoYbb2YlCQaEOatVvtpBey9n1AyVRmUAdSjQHrGg29IlzpAUlLs9GsCavZmL+vOC5YyGxtMxGGIc5WYB7ekRwk2Yo1AAFLe7xDDJIWpFKNUWaGcnDsx8xzjpskgDuFpN3SeGnhDJSQUAgn5ecezpYNeEW7MmpWkg04OW48dI5OfUcg9FEhJNzBIQza/WvoRFG0JRQulmfkXH3jxE978Orc4k25K0wWMEJrQVbjBKUqrS+n1EKRPq1iPD5eBi/D4sg3JeJvjlQC6fIoSkWuGr8qxTLxQNKdYMVihxrximdKC6Ghd30vrGivaMVT8OFBiBAsrBbpQoC/vlwi4LI3TTL6RKYHatYrG46MJl4EBVhX23SKMRIyHdoFJ1rUe3hxi0br6pNYD2mhPd4dYeql3fTLZ/Lq8dcJs1CrC0qNPPwcQT+JU26fA/KIzcKWzWc1qWrUXiMyU7EA20asUq9mITdqLc09I6Ipmn+wecdBr8MHy9orILEOz1D05UimTtMqpmLji/yBEDSFDKN0FnbNRvKPJuHSoBwAeINfSOXGJWi+QszFMSx1KreETMohbABQs7io5NeIy1ZUhIJNXfdb/J7xZlQSKEECvM8tIFIxTisqSQDmqGHBj629YlIBnEJAzKcACrUBN+UQ24P9NSSahi4Yg8DrpDXY8liCHCgW8qFwK2fwjOSUbBaLcV2TmSilVCQCVIAcMDU5mYCouYWdrkJRiCJeTfCSoJFLCvKhr0MfSMWvNhlKYP3ZzOWYhyPB/lHyHac4mYSfiNW5kv5Q3E29spOlpDKVtF8ufMctEsLtytyrBEraD5gEtw3RXwAgFEhWUPq1DRz4ViUjAzGzJRlUHo9/X20ZpEwmVLRY6O4IoI3fYvZifwypm6sLXlJb4QHvVrkGMRhpbFObjVyS/GpDtH1/ZaZcqUUgDuykEBJdJBAJKdTflQRHleqLcSt2F4fDoTLKAAxDEC1qM/Bg36QixslMpOYpZlONWYubaAjxCocSSAnK9B8KuTuPfGFu1cWnuzXeZwHFSOA1o45uBEYNorJGLXtBcrOQQB3mYXO6ty4J0e/XlEsMuatagEqYl1BjlBJd+jmzxXNUlaSmYNwksx+Emjg8K2rDzCSDOY51JBSwSCHpViemusVtM54qzJ7WkiXOK0MZc2qSOdx1BisYolqM9I0O3NjvhkzAz1KstBf0I+8ZaZ/pPz+Z1jthLKJOaphMyYBTUwOnNLmZ3+IjTRtfKLpAClFrAADpC7aeNOcAB1OP0EBq9AZoEzAtLW8Yo74JLNa/p5iBsFMLVpq1fZ4RMTXUcykjhX7xxPipgoJxaATmToKhrh/mLxUj35xOUoG3HT9omlD+/HTpDJUqMdLXp+/rBCJvGBTK9/aLUn376Qewk8ThgsCrEWVqP0gYzlS6KSTzDHxDwUqY1fdoLVsmYqWN0jMWSCKu2kZdbMotieVtKWXLtpvCIbTyqlysu8lClOQ9M1vl6QZitjCSHmrBOqJbU6qNvAGLf5rkSnIhITUE5XIB1PTi2todSS3E1V2BLw0ruglOZU0gVJoKuKC9vnC6ZJWHtBWMmrzZgonMQ4JcX0ewj3vCaBw9nS/hFVNgasAQCB8Q8z9o6CiF8Jfimvi0dDZsGJZIkJUKGjFgK+RgY7MQA70F81XY+A8o5ZEtQLAIX8JD8BUj501gxWAStKmZQPAuCwjzpOUXd6GyKJeGQsMlSTxufk14MRLlpFgNOLwPhcMyd1OUka/X9DAyy0x1sDZncdYyuTqwp2Q2vKdcsqfKHq9KWd7P9IY9nF/1AHyuFEakkCgS2p4GFs7DpWk7ymyljcA6OTppWDuzCgQMylBgwysSCCHfhR46HqNDJF2J29M7maheUkkFAtQEtmI0GgjLYeVnXmWK3Z299IL2osLxKkJUcgcE2difnF+DlgUKWrSrn59YbLGArbIz8ASczlgzVLdG0i5CVPbRjV/C1/KCJizQUD89YlLxQAZ63YMT7vElOTQqbB5eGJKQXDcDS/urCPsexpImYaSQlgEJFHIoKgPwqPCPl8nEOBT6MY+m9mcagYUZFWSTlLODUqpyLjmBEZzcmdHDLbB9rITIlHOaF2ID/KMpjsZnTL7tYDKAUFmjl7E9CILO0TNkLC1BbTHChQAK+Ep4pLimj+MJgHSQGUwZQHoqmr1/eMpU9hnPwRmllqDscxfga/Whg3Y21+6XUuB8SeRFwOIhPLxANy5s7vX20WpmIUxJHItw5iGb2c907RrdqkKkLKN/dOXmDxfVgfKPnE1TUu5j6Bs+We7BuAGL8DURntpdmlh5qBmQ75a5gDUO/wBHjq4JqmmW5E3UhFISVWJDFyR8oUTZm/Q6+3hzhVNTi78bwulSSlagzkekdKWyL6GUsBeUuXpQH1gmcABmABIYc9OL+cJJc8BQPA292jQGXuVLAhwSD7PGISjTASRjUs97uzaaVi/OkgNCiVKKlbqTepNAOvS0MJeEmZwlkh9SWDdDryhJcZkWLWUkEChLchwfrUQarZ04B8gHVQGrWFdRBGBkS0JPeFlZqFVKA/lSHJLjWkeYrHup5aHJJ31VNSTRNUi54xNtRGpeT2TsxSQFTClN/wAwyjxFVG+6H5xfO2qwyyyomxWol+iQaJT0gCYlay5dSj4+AiuXPu4IYsHHt6ai0Sc0+jN+gXaSCUk343f5FoFwEwAfE48fWG65QWC50bzjO4aQqUvIpTtawcaHjF+NqSFYwkYKYslACcrFVTYCpY6tceUA4bGqKXSH91hnJmgnK4J4PX9Iow2zglwgksSWUG9RDKXdjLqig4nihXr9I6CO/QKHvEnhleOg5fhsWD4AhctIF0qBALFxYitwefKAsDtFIUWo6rO3sx5gZjqAUDT76EcKQBjsLknlqhQzUY36+MI4J3FhSNR3jgEE6QHtCqdKF7sR+9YswU3MkUNAzEROdg8wZqdRHHH6Oib1IVqxKkJJAdtb6jlSGnYeV3mJAUDl3lKOZ0gAEnS0B7SwhTLOUGpFq/CQT9NYffw1wI71alBQypyh6A53DK5t5x05pxbLwqTMejDtMmaBKixFKA0bwhvMSUH1vpAABKxLSfzb3QE19Ic4lBIY1Dtz9Y3NLaROaoHwmD75SEpPxG508Ya7e2YmVlMsOCllFjmdLuSDyI5QtwMhlpFnUBmFNda8CfOHXa6U85KUKCwhOUkFjmAqWsqjPzECMsZAS0zOSsQkzcoOnH8w+7xoNl4hkqQXpvoI0VRxyBAfkRzMZbAp/qKzvukg0Hj6cY0GFnusBDEuzCvJmBif+RJp2kZINUQqWsFmWpwoiqVChfRi4f24Qmd3MLB2Bchr1+3rBOGngu1ibGno3JvCKzhqnKedDWl38vFqxFO9SMBbRTLIC3LqNQEmrXJa3AxRLw2YOn5gnk4BcQUvEpyZlOkVFiTU6Bn96xJCU6qALCrZTyevTzi8dKgGq2I6ZNWLBiONP2MET8ZkdI4O4YGxu5/aE2DxJAyqfKdRXzHkYZ4jBlWXLW4zUJc82tYV84NHXCScdCbaWyJedCwSkrUygwazvTVwHaEXaJKZc5kAIUzKBsQGZQaxu8bbFYTvkAo+NIBYjdCgzg9R8gYx3arZxmlU1IqnLmSbijEUexEX452xZx1oWfjEZ0lQlsOOanOgY2jW4HbqJsrIAWdswGh5qHF9C3KPnKklh9o0uxVMnnTx6cYPNqNkE2gnHp7sjKOhUXIYaZQEtbTQQGnEElibcAAKHgLUh3uzUFKrHUj1rrCCdhVIWc1X1Yt4cI54cmWmAOwx9+3g+RNIFgXvz6wnwSXXVnsC9b/KG0rDkgHhC8iSMWTEqTvJcpNbv6fWImc453rA2eelRaqTxbyLxfOwxIdLFXA0D+XSJ0lXRiLK4MRcceFYEx4cUZwWYhvGn1jpeNmAsoZeXEcmvEdpLK0lSQBlq51rqCL9I6I3ewEZQLVo4uKH3aC0Ylhetq/vA2EGcXZ29Ohi6Zs00UADrS37wXJeQBomo1NfCPYCSg8/SOhQ2D7dwBlKSoJZgCt2ADmhZPTg3IRnsWCuaCokMkVt16nlH0xGEl95M7zMVGm87FLOlubPTjHz3tNgxJnEpUQlTEEGtrEPFON3o6JRoYbOnJyMgs2hf2INklnLggi3HzPyjK7OxuRRLKILvpDzD7QQU/ElRPn5GOfk42nohJF+1pizhytDgoIV4OA4h5sTa4lSZ881/pUbUvR+YIpCoKPdvTKqhpmcVdxwpEsNsk/hpyEpKpcy1QyCKgpJYmrUezwsaWmNHQj2JMSCpZ1Fx1hrMxgDgpU4YsU6Gx8ojsLZ4kElRlKBcF5iQprboSSQecH7QxaJhQcgCk/mFX65hUWoeEVnjKVgaQqxWIIQVJTbjzDji4ZqwuwuKmFbl2Jrwd9Ic4nFAkqKAHPE5WFLBtCdYr/HzACgKCUFnADD394aNVVAWgvAYeWlQmqGYurdLNVw9auAXtcQ0TipKFCY4EwOE5WsPhWydb34mMwo0cqq9j76wVJkuH9fbQspOK2a2TStCFk5yxzaOK1c14EQVPxyRLzJLu4VZgDZQKS93DGAZ8g2qRo1fn8ucLpeIIRNSCS6WpwdJag4wsYqezWM8NJckFTNyAcmpfz5RclDEs7cD9ORgXBTFUcM7B38nJg2WolwaX9hraVgyUrAy1OMSL21f76Q82VjQKOSk2J0L68oRy5Tu78P2jxKCliCT1Av1H0iPkKlTtGzny6BYUwJu8eY/CpWhawkBRSX5lqOwgPZe0ypACkFsqTcEKNut+MGYjEiVLJCQXBIANDrqCxEW6O1UzB7Z2GiYs5CBMCmIIookBiDoeLisV4XDlG6SARpUa2veHQw3elJzA5lbqnrVyM3Szco827hSQJgIChRdNRZbGwNj4HjF27SRzyh5AZSzV9fL9+cTmjvEtR7jl75RSmadX+nmPvFiVtz/X5GJUkTYmw2KyFT7uUsQaev66Q7k7RGvnEMVgBNDgspvPq/Bh6QmVKUmjWoxccbUp7vBlCPIA0oxIuQOcTSsEUo+jxmJWPUlTPQcWOmrtx9IZYfHpVcgEV5dYjLgro1B05T6DVuXTWF2JmZRapcNBylEh7wv23JPdZtUkVfQ0+sNBU0jM7AYhLNl8PtDeVNpQnhb7esZnB4l7Ma8fvDWTiWDgHp7HKG5IeRRn+E4COgT8edCfX7x0Rxl7CaX+Yom2WCTuhtNaZeEYHtfOQidlUkkp1zZXGlkkU+sH4PBFCnSQC9NK6UgftnLMwS5pFQ6FNxFRfiH8jHRxuOVWXfJkqEEtUsvRYNK94GY/4elPswwE6W6c0t63Kn1qBQb12eFmDNbvo1ujeXCCicrPYF9B8ubecXlFMnZtO1aJUmTKn4UpyKUyjQqdqCtRqGDRnJkwzE94Sog7qnJvzcljq8D4XGpKSlTFL1Bcv40Y8+ZqIPOxFpkle8mURmVn4Ua3FxlVbnxnSSoP8AXQFhFJTiAlTMQSSadCDGl/BoIdJdOhBf9v1jB4GVmmi6gDqWetOgMbnZkwITu0e4J1FGqY5/8iLjTTElEBxGHyvw+8BnDjNQFw+p8qm0aKfOQotQHQEs8A4nAH4gHB0b5GrGJQ5GuxE2uxVPSd29S1b6cfDjFuz8a4yv78OkU7RG58Nnvw5c7wBg5mVQq44a83frHVGKlHY6HZnEEkizs/Hhc1tCrGgElYSUvRWnQ28OrQwm4kpTmIqAOo0DX5ROUpKkciKj34wq+uzCrDhaCnKSHD+PCp9vDiZiV5MwdmLAEVfj66QsmYNaGB3k3SdQ1fdLRfhp5Aa+pDMb9GLHpFG7CMcPiAsApPK726+zB34GaQlQ3UlnJb0rU6woRLyhAdiRWnEJyjVqOaNeHuw9okCYkvlyuzUBe7ktd2ieFMaMVdMb7NQAkFakkkM6TdhodC58YaT0JyAEO56s4NeLfSEM/GgScyQVKzDdykqYvYC3HygzZm0UqWrKWLBnBDU9dTWC0dSF+wpapcxcuYkDIkqDVBBYgjXQfKKNoYjLNC01CfFwosQeWkaifs0LKVpATMTdqBVGLB6FvO3BkWKwagVOCpKr8vD31jKf22Fx0IsctCZqkoZId0gKNHALb3A/KB1nKARWuhGr2rV6wz2hg3yqyOUUXxy8SPVw5A5WFwmGXkVLdJN5YKebs5cENTxiiSOVqmV4uWpACkqsElVAQym4sXipc6XPJQoZZgFC3pwatjHszGBIdRKUqASqw3hwgKWoLLpNixLAEuDpZqWqxMa0LoGx0pSDlUFPWqQONCxFaGKisO7mgBZmHA+xppGgTPdLLBLca+FIExGykLG7RqhQGv31gxmgFX4gysozOFJCgNCD+oIeCzi88tYFSUkMXrQ05HUGBJE0IQJcxCVpcsu/gW6WicnCJzOAU8wqhHHVh1jSxGoSSZlT8Sa8qH9/nDQTVC1dK9PfpHYrBplrUsAlKzem69wQLA6RfLmoYOAzt8NfvyjSlfSFKxMXwV4EN4R0FokpbdoORYeTx0LkvQCzvjlpclszZtRzprF2Ow3eIUh8uZjam7Z+dSOhMAYYAOoK0NKxRJ28A5WxIDgWd+DxxxUr0bfgXnZ6kLyTXGaxZ3bUFqi0dNwm+EhVCN4impZ/GJYlRKgoLJuzmwL8fSCJeCCwFF3SWNw4ZxbpHVb7Y1BaMCgjdUH1u7+b8PKHu1No5dnJQveXMC5aEnVII3n0yvbVhwhRhJyKh8ptw+sS24mdMMlTf00gpTlSGBHxFhZRoaxOO5bDF0LMBgQEtR3rV/P1hkEl6fL9I8Qrdd3IpS7xdLAdnrwtE5zd2xGTTgUqqpJfrwg/vTLDkunUHTpwhYcQErYVU1unS0GCcpIzLScg1yuz0enhXSExcgNeGe4nBy1AkHT4Wc+WpjNLwWZ1JSrKTqitNQC9xGkROQpKlAORWxAbi4vxu1BEUypgQpYlrUgBJcDMSVU+Ec2FOUNBTg6WzY49CCcFsEhKjzAIHi44Uj2ZiAkFNKV0FG5dTF+LnGblSZgklSgCGJVcMQMwatPC8GTezstyZkzOKAZkhJJoKMq58Y6oqTV0NQPLl55SigjOEuz3I+hELJKlBYWCxQXbK7EaFvrwjUbP2VJSXlEoWlCiZa0DfIDhlOyXqN4VoKwvwuwJc+aD3yETVKtvKfNYkhIFXN+nKDGDi6CgLBlGbeU+ZqEljZud9RGk2PiUJUXAKVDKd23XSkLNr9n+4UxKZhZT5UkMQEljxfNd+UKJm0Am4Yc3fwL3tDOLCrTs3a5Alh0kkXy0N+DWFD5wLiVFRZKspLAFPnzvxjPbI2zOE5JRLUscCwABcVLUo9412HxKnAUkAtxKupJFKcIRpx7OiLtB+zTkRmCs1ACSXzDQlrFxDBOJTMYFsx9afPyjN7VwGMEsKkKldzMUN5RShidHWw0OvGghFMxeIkLCZkyWqYQxAUFUqH3DQinCghXC1dhzUTeTdmJLjUWfzZx9oVY7Yaygd2oEpL5Te1nszUgLZXaoISO9nIUbfCQwf8yrWgjZe3sPPU8vMlTsqwBGly+WjekCnFBeMj5vtvD4kKKZstaWUbgsT1AY9Y7ZKwFDvMyUhjY+sfaJeIKWTVVbA150NxTSv1tXLLjKlaHDOUFmfVhy5Q/yJqmhfjR8e7RYaasIWgHuyHFCCSSQL1NKvaBJ0zEJRkyrYggqY1YAluIDguI+1TMAlaP6iXoQFMSQXowG83J2rCeZ2JTNUiZmcorlyFOZNaOTr0eMpxSoV8WjAbN2N3khSl4lEpag+QpmFTioLpSQHEEq7OukEzQs2MssMwvun82lL8jH0BHZLZsrDTZ6paTwAUp0lW6EgEgfERcUr4YrC47DYZJCZk4hRUkpUUoKS1xlJLtUF2iqknsRxpC3CyUFQlpQQVUAzFRJ55qDTzES7O7WlyZ8xOIw0vEFRIaYCC4vlItXRotwpAMxSc65JG6Uhi5/8wosni99LRbLxeHUklWHC5hURmzqNx8TFQYigtpB4mlsSSoYzdmSJhzpwpQD+VM9SQKVYKU4rpHRdhcVjJaAhMmQQkXUJSj4k1MdFvkh/wAk8JezDYtEyYkd05GuVJVXgSkekdhtglaapWCEvUgAOCRRTUOjR9KwfaTGIQiUjE5FS5aXlJTLISEBikKQlRUtwL8DaM5M2XNkCdiM/do7sJXkIU5UWXcMASbcDHO1GOrLKMqtIjhew+FVIRNXtGWhcxIyy0yys5molWVZatCSP182FsjDiWBNnTULObMlCQqqSzO+oeoGkUJ2ZIlIHfYgS86QpICDOWywTVKSnIbUgSUqXJSlCUqmhVQMyRQ30avQxWoyVoCvyaHA7HkEPMLl2zVs+VjUDPmqzwBsbE5ZU5M0ZnQspSX+NNUgZagkkhh5xuZPZjCnZmcglSQV96hSMxNyk5FK+HNahLc4yGwNohE1UrDpmGYw/wBYSiSA7mWFpSQljUa04RJ/dpJdAUcXZCTtPDY1cqUjBiSA5mFM5RUotQB3IGYWq8HY+fhMLMwypkhK0LkHvUBRJClAhK0ljlUCB0rQRqsJMxQkKnITJWUB92TLVM0JQ6ddGYmMPtrtbipfdqXKShCgxJlJC70zKZ83KlBYQXD7bQdNCeclC1KUErCSBkUHqKDMAerN9oqmyJqCCoAOAyM4Y0YliSQKVBAvH0TAbdwvdp7zEYnPldaEkZRyD3GsMey+OWkzMwmLQoZkMmVMUHLBQSd8Warh4OWGg4+WYDBqmTEbssIBd0hRShRowAdykBxeNZsiYqZLEt0v3S1JOYISosoM5IBTvA1F08zCftfg5/4lKlFQC2Slc9KUGmgRL+Fn5QZsT+H89EpQOIRkUrMqXvgLBaxy0qPHpdU3s2kA/wDgnv5uefOkSCEgqPfoU26crBL0Lpq9vQra+xsMuRLBxidxQMzJKWpJqWILAuxylrkBg7xXt7Z0qVKSc6ZqpZEpZGbKwfKCVAVDFNXfdhX2W2/LSvLMkJU6SwVLXMYgiwQrM7ceBiS5J9C4+kGdn9jDFy1TJUuetUlYIQMgCiQSnvAogAAgUA11hZKxE1JlvKQMqiSTMWNfhCUkZSGNRXnSG+0/4jKlvLwyRJWsZVFMgyglIc0BUTncmvAxT2i2BipndYmbPk5J4TVaxlckvTKbCpa1aw+2/sxwj8TiZgXMViMOUK3RIKpirkMhWYbzsPiJ4wpVihh1KM8IIUp0iTNAKQXBGUg5WqK8OkaWd2JWMPuqKlBL5ZOVaSaEhAMoAg6OrUXjOTdnfh0H8TJmWKkhaQCEhTFQy01TuhiD5Q7STtoW/QTh+1EsoKMsxKcqhuzlsXeqgx3i7ODrowbTbBnysRhQpHdqnJTvJzspVCASPyk0en6ZbBY7CyUoRMQZqluyikEpc2YigF4bjHSU/wD9MnMkpZKwp0OgkjcCWL65g7W1aFkm9jxdGUlSRLczhM/pzGXLzF08QwdiHVVX3iW0BIWpPcy5mdZYAZVAhg9W484f9rcPJm4f8TKMuVLdpmZIVNUTQFT5t4cSz6kQr7OmWqXUSylBASpYSXKeRFPG7tDxuf8AIvXbM7OM1E0pBUSlnSz6W3SQR0e8a7H7WQMIhCk4dLpcqlYVKVnUEK4gPa+sPMRLRO7vvEy5iEE5AECWEqNgruWOQsacoVYHs3JnzT3spEpUkMtEtZJVRwpCZmZOUijOH5QHV0FOv0ZbE2vOnSAJKZhEuhURdk2BBoeYPVgYZDbJPxEoIoUqJZXMcfDxjNo2xg0nNLTPlLS5lrK0ISCKJKkS01Fn41jZ4XAYbasoTSgmfKAzpBUlKiRUoYhjR/Q8Y56jHRRSsEwU0lKzJmFgXY6FTlq3sbRBO0sYFs9HY7qVfflFWM2fh5DIkraYVJJSVqUaaZVrcGlxwie2cevD4dSwyy7DICSkHUhrB/SHdP8AlB67ZbicWRvAlE0GlcpJcCnF2ZmY8HhJ2p7Nrx6u8SlCVtm7tMppq7P+YBZDdfrjcdMn/ik51L/qnM6kl7syaMY+jYHFhCkzM0yZlsTSooWKYeEZLaFcsjDYbDT5YAlycrBlBYKHIuTmYcNbmCZmxFTpRmEiWWDOwSW/vIVTgDpz0+pbV2QnHykTJczusQkEoW4U4P5VEaValflHyjtBtGejNhjMnEpUErVlLZW32JYlWjED5PZSUkTcWiMnGgJAISSNc0z6UjyGuHxmz0JSn8PmygDMqUxLakZ7mOjU/ZqE+x8HhRLJxUyZ3xWTllTJGVlFJFzQu7hvtGl2ejD5lKRhpOVRJKsTNFXVQoCUAVINgqwqNVOK7dBU3usLKky0LBFZMpOlQ6EkjkfSLVYGYTmmFD1AZJUQUs1SwDghqaxSLuOSiTk31kRxGz5K8ROJVkBOYbxALgOBSzksSLCDNkdm1rmqTKkSlpDEZlFmNmKU5jrz6Rl9jbfUMQrv0ZisZcqkpoGI/MG+tIap7Vz8LIShC5hluQEomqDOSaszk1LtHA2sqkVrR9C7H4JctWJwy5SZTgKGVMzLvpIZJm1Nb9I+bdptgiRj1oSnvAN4ZghKUldUABRIIsznXQiHfYTtrOVPlpnEgKXvmYSLg1u6rihBrWHfbrHKk4nvFKTKIdCMq3UsCrkflFBblWGU8Nuzdxsy+ATjQlIQmS5AzZSFKUQNQhwTSCO1GASmRLM1C3SsFZmBQSsqDEpFMjMmgNac3owPbHGyN2VOHdqW+SXkUr4m3EqKla21vBW0dr47GKEvEOkByiXMllJU5bMAlDEMDelDFHJY2uzZWU7Ew/dlOIQiXMlEKQoAVSXDKAINmvweNNN2mEhU5IKVS0KAVLSFOC3wuwN3bi8ZLYezMViUFMiQFygohTLQMhOirAepIaNDtXs1P7sIQVImAJczcTLNqlIRJQSxNnI0gOEZJVdhXLJadBXbudiJ2Hlz/wAIAlKQrOtQVlcB8yAxCnbQ1hbs7tQiXJQFKJWPiySVrD9XTwTbnGn7D7Rn4rCzUYtImFDFCVglR4FaQHKXZi1RGFwc7EoxyJaEVKyciU5tx7BKg6UskmoBAL8objnJaSEnFPZb2m2KMQjNITNKpgUtWZY13sxSDuhNb1Ai7sTiJctQTNky8NPRLUF4gzMs0VbdC5gSCxFritXjdY7GKyKT+GTlLg/1EvbV1sK0qI+Z9rBIAUtIIUtSRMQWWxS4QSsvlBANAahjZmZ/Vr0Ds3+09hScSjfmYhT7yVqnywLULJSaGnOHOx9hIXs9OHVkWUoaiQQlRsQ7vUuDchWkfNeynauXLSlBky1uXCplWamQDMLtS5vGglfxJX34CJUhKEqCC25VTBlMCXDs3PlAmk0mho9mdwSpmHmLkzBJ+MgNOYZUkhmBLKBDb1/U27bwiZ0spQUS1OCClaqcqJLhuJhj/Ezs0kT5c4GXh85IJUSUnKxCgJSaFQe4L1doQy9lTCM87EShJml0GWt1pHJPxAMHL1B0jY5qxsq0ZfbS8k7KcxVkyk5yQSKAgsHBbUeEaPZuxc0nMUyUBQ3sx3nDf2pKhXSAMX2alKnLVLmrmoSAc7HNYOlQU+li7aRSib3SkgAS5iC2oCnfeVcOQR9awlqOjLRreyWx5CZpM+chUuyUZVKRvOAlRmJDXDMNDUUizbnZ8YAKUESlpUo5P6YdBqyFKmE8Rp5OIXo21LOQzE7/AAURu0q3iGo8bmTNRtPATJTp7xIbOUAgKbdWHDAEULVHhCNU9BVPSMJhtr/0gcqmmNuhctnBP5Ugm7wJt3GoTLCwCFqJNSWUGFPBhEtjycXh1ZJmEnTCgkE5VBJaxKmtarsRB+N7Nz8XVGAUkaFM4ZBxauWG6WhN1Rn8JseXie9mmZMJYKyS0S6lrByG/wAU2vDbZ2z8WlOWXLmy0qAchRFmIqDor5QZsv8Ah/jpS0zU93KWk/mmoAIYioS/FvGNenYaky0JXOlUNQliCQTbcNw3SMowkvszVK9ISycHL2kgD+onHSUHMBTvQgtvEgZVOQMxe0Z1K5ctUxLzpak5kK7yYkKcu4UMiqAilXpH0FOzl98mcmaoFICWSldQ7sor05ABoM29gZeJQ02WlOZnVnShyLGoNX1gLkUdXopg2fM8OudORkHerUk7nd5nzUAUFFNCxYtx1ivZPehRTlVMUFqzpShRWkkCqkg1csaD5xtsPsDBJJ7yYlTEkA4g0P8AgXfneH+G2rJlqK05QtQAKky5qiQKByXdg1YZcvpCrjZmez2GmGae7KStIdiw4h2zE25erRr5/ZeTNkiXORL7xs3eISEKCzqDd63LvV4ATt+QglaU5VVLpkykkvf4mVWKMT22XQSql6ulFuWUlzGtyY9a2LZP8P8AEISEg2AvMBPP4SAz8o6DldqJyqkF+oT6AsI6Gti1+mB2b2gwGFM6YMMZjqeVuylJSQ7MFJ3dP7iW5QOn+J2InJaWruSSKywgebJF6B6WEZXDTs8tASpKVKJGUpKlZjYoAsaevOHnZ3By8JNE7FyMQuW5vLEsKX+UJCiArVweotG+7VWJSsyW0cYubPWs5sylKVVnclza7uY2vZnZU9L9/MZPBCgVMxB3hahuQWhrt6aNoIBwWBKUygGSQljUgkDKUqLEUfQcCx/cY8YJUhWFWkKQkZkpUpecMXSED+5OvGBKPG9SNb8GdmdlFImonyAsSM6RMJU+QOA6VFIJNzbhG1/in2XQuQMTlMxcrId40yWVmCRWoT5wHgOy+MnIMqbhZu7lKVLaUAoMCQ7lT3uI3G09iS8VI7l2yoWjMCQElQTS4zWqOEJKlIdJ4nxvY2yZ87+rLkuAXRlWkVTYboZwR+aPoiFjESkThNkSs8vMolOZYTlqACp6MQfhtSO2J2alYNPd/i5AZWZu8UpiWc5QwBoPLrAcvZmzpK84xRev+lJOpsFKfyhnyxiqQjj5Yuw2MlS1z0KWlIVkmIKCUqmAoGUpCnTmJB5VvE9k7VwSMhWZ00TGWht4hRoqWsISGVTiRWGOP2zs5UzvBInLU2VSv6aQpLWU4JamjNEZXbbClHdjCIUkaTJmdsvUOGbSGjzUqQHFNh+F7X4eTik5ZC0ImfEyUhQVXeWAsmtL1oeES7X9l5hnKn5TNFMigS6Qr4gQCSapSQzCpijA9uJBIaSgNQCXJC24bxtc+cOVdtksCVkUtuBuV4m3fSK0ZLD9kJ0y8pRetUKI9TEsR/CSZNCy2VRRuupgVp+DMCbC1RTSH+I7cv8ACCeJzKPD+2kA4ztNOV8KE/5oV43I9Ymk13YaRm9pfwxxs7KZkyQlSUhISZ4sCdSDSvKgHCC9n/wuSkA4mfh0P/5cyobipSN7Q0brV48nLXNmOtYZmyJCUh+LoL+EW/8Ahdc6yF/7nWPIlLHTjD5MVo2mG2dgzhBh14gTkWzZnVU/lLlgOHBxrGT23/DfZsoDPiZ6UhyEjKacE8n4v9INwPZqbLDBEtLaqqepKlxOb2dmKW6pksU+LdLcgADTWMsgtLyC7D2jsrBBX4bDTFFSShRWpyRdrluoDxf/ADbBLylOzpaiBQmVmYXFVCJzNgJQzz1VNBLlLPogCLxsCSKzJk1XUAD/ALiYzi2bSJSe0CctMNLlDlKlv6qaK19rZrNQDg8kf8SflHow2CTdj/ump+SBFsvGYT8kpB6Imr+VI2A2VC3+dqAICwxuHmGvgAGipG15hs6m4Sio8qqW8aBO0QPhkkcxJQn/ANwiJfzadoCkc5iR/wAAqCoIGRne5xSge7RNSTqlGWvGhPzggbLxyhVKhS6pmX/iU/OHP4maq6keJmLP/wAYgEzP7vKV9VqMOoWLYjwmzp0xSkidhyU0UO+zlP8AuAUT5wans6tKX/EI6S5QJ8ykesFFGW61D/KVLH/akH1iqZOk/mWFNxnTFeiTDLjBkzkdnwwK8TiOYACB/wAmjldn8I5SpUxRSavOS4JLAEV1IHUxSrGYUfll8KSs3qvWCh2rkhSyM6cytEpSxzA0L16wcDWUHY0gTAE4ZKkkPmzzphPQIGW9LwZgJQlUl4Uu9xICb6PMVWBsR21lFLZSQpq2LguHTYDS8UI7WpIJEkslQBCku5yh23nQdXD0I6waFHZ2pN0lnzkD0zR0ZCb2knOcqZbf7H9Q49Y9hsTWfP8AY+GQGISlwsaD++PsP8PpCVJWVJCiAGcA68+pjo6JSCa9coJqkAE3YM9TdoVbRxKwkspQobEx0dEpFYmQ7S7RmpUyZixuiy1D8vIxmZ+NmEh1rLgXUeCucdHRzTEl2AT1nidPnAeyZhVkzEm9y+h4x5HQeMRdhuGlh1Fg73b/ANMXJmEFgS3WOjo7IdFPA32XKSpZzAHdNw+h4wOVEMxb2I6OiHKTkG4beWAail66mN3svZknI/dS345Ev8o6OhOP+jI6espdiR0pGF7GYpa8RiStalFz8SifzHj0HlHR0dq/gdGzkpGU0jK9p8WtM1krUA9gogW5R5HQAvoSHGzHbOtibZi1hzjUdnsKhTlSEqLXKQfnHR0R/wDQEOZslKSMoA6AD5RQpRe8dHRZGZdJQDoILVLAFAPKPI6KMxm8bjZgJGdWv5j94UrnqKqqJ+G5PGOjoMuxSqX8UzkoN5JjpKQSrok+PGOjoD6METUAZaD4B8kQFgTuJOuY11qlD+bmPY6MjFmyw/eA1GZq1o66dKDyjVbC2fKVVUtBNKlINkjiOJMdHROQ8R9O2dKzf6aP+hPDpHR0dBHP/9k="/>
          <p:cNvSpPr>
            <a:spLocks noChangeAspect="1" noChangeArrowheads="1"/>
          </p:cNvSpPr>
          <p:nvPr/>
        </p:nvSpPr>
        <p:spPr bwMode="auto">
          <a:xfrm>
            <a:off x="155575" y="-2608741"/>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4" descr="data:image/jpeg;base64,/9j/4AAQSkZJRgABAQAAAQABAAD/2wCEAAkGBhMSERUUExQWFRUVFxoaGRgYFhoZGxscGhoaHxwcGB4XHCggGxojHBgWHy8iIycpLCwsGiAxNTAqNSYrLCkBCQoKDgwOGg8PGiwlHyUpLCksKiwsLCksLCwsLCwpLCwsLCksLCkpLCwpKSksLCwpLCwsLCwsLCwsLCwpKSwsLP/AABEIAMIBAwMBIgACEQEDEQH/xAAbAAACAwEBAQAAAAAAAAAAAAAEBQIDBgABB//EAEIQAAECBAMFBgQEBQMCBwEAAAECEQADITEEEkEFIlFhcQYTgZGh8DKxwdEUQuHxBxUjUoIzcrKSohZTYrPC0uIk/8QAGQEAAwEBAQAAAAAAAAAAAAAAAQIDAAQF/8QAJREAAgICAgIDAQADAQAAAAAAAAECERIhAzFBURMiYTIEFFJC/9oADAMBAAIRAxEAPwDEzJRCbm7vFRk5ru/EM/RT3EEoUQkgKABpZzQuzqtbhHqEDmX119+UTfMvAlFMuSQKmvl++nnBGHxy5aShMxQCrgKIBtx9+rQSEmvyezt9fWLEmoZJ6M9anUcvnEnNy7MQzmzt0Le/fOOUsvqffv3YgSlEOA/kCL3B0taITHY5nJ0qfM+A/aEpeg7K2PD37eIoBvHJIJZ2r9OYixaGu4q1QR9Oh8IICLH23v30jzKqLAgNRTCjenHw8hHqUoP5w/VPLy//ACOEY1FQf9vfXy5R4meePX2fH14GL5iUoG8WHj74eUekJZxlY2IoPXpGs1FSlE3APVL/AH9+D8MEn+zyJRXmxrHq5SkkV6c2b7e2iUtbFjfhrpz5CGT9G6LZKG0IbTONWGr8j4wdh5kkDfSVKbWw8mc/INeBUydSkt0PJr9BEsrGiQ3MgUpxNqQMbDsnPkyj8JHSo93iv+TqUHSjOBwq3k/GImdruDwfyYGsRXiwkgkrIAfcA+tfSDFNGo8mYFAoZZB4EGIfh0P8IPv35wzl9ou7QAmUZgV8RmEqA/2pa9qxXicfLmFREsJJsKsOr34XEM5NeTYi9MlAsge/rEjJSbpDRbJykBwai44cKPWKzLXvEZCACWJLtppGytgxZyZCWoG5PEpeGH9oIOh9+sE4WWgsFFLvXLmduQUA8GnAy3pMLc0t8z1hsv0FULM6QXKAGL68vtEl40G6U06/fk9Ibowcl6rLcAlvmWguTs3B6iYpxclIHkI1ryYRfi0E1YUsH4cYgSm2ceII+UNV7Ok5WavEZgGfgpzAf4EJLghub/8A0aGWPswEpCeHGxePBKToeVYYScOkPQKOhqAnwZjSDsNgZY+Ig2N06PfeFwfnZ6Nr2CkI8pb2feseAh6pD9GPpD/+WYc17zLdwlspfqst5x6vZMrIcs3e5gMbGrEnQV5QDUIMieBjoaDs+o17yX/1D7x0Pf6DEQMKG+p8xr4+seZwTRhzFPl0B8IUycaSUg/EWFaO/A2aCpiSklt1QLEPr1HGkc/xSQ9hpxSU3atgS/lXgVCIHaIcJ3XPTldzSxPjCnHYixyvRrOAfbGPcHs2ZMClDdKU5mNjy5Fi7Qy4b7ZrHMvGbwAJGvhSoahFPnFMyeg/nuNa+NR184T4zDKIKj8ScoVRixsQ3hTmOMCTVpAyVBu9XpoeTQ3+vfkOX4PispSf9NdWopj4UveBMJjZZonNd7+epL/aB+z0kLmISwqSarYFqtXXQCKNq7P7ucwVRiU8tR5ggw0eFXRrHolghg5CjxqWPg+kUEoScrKyqNSwAHLl9GhVhMQVBjmdj+YgcjEcLtIJGVTGxcEuOpET/wBd+wqSH6sKgNvrAuSTmB8QQ0QVJRanEhh86jzHjA0rbiS5Je7A36EipHWL5ONQ7jLujWpHE1ekRlCcex7RPOSQxYsxBoKWAYlvlFM4EkEgpLByHvbny1EXGa6gS41ateQd014UioOrKTnKW+JxY6EcNYytAYVKzlVVJtoog+LlnbjEZswEMQSbAMX9mzgRSvdO8zE3VVqmziztrrAa9ofCFBO4pzRwQ1QMw0oIMYuT0C0hipGYHMwelyfKlNDV4qlYeXuqVcuDUuOYYtpyhbM21XcS5e7acGF/doMGPKlDdy6kspiemkV+KaBkg8yESzvKqbBRobMxJoeVYnLDFsrc6lz/AJOG8orTLUoOSFNUBqjx4R5LVlAD089ecTUPYMy+WwICSbFwwfqHrBMvCklwlam1JI9SYFJcpLA8ykOPrBQxZVRRfqawHxsDmRVJUXDqdJ41DaHwiiZiVpVQkBnr8qW4wfJUCGNzqYrxEr9OP66wV+gzZR/M1ClVvWgD821LQVhMeS4msgaXdr2uNLtAiUg+GrtFlhx61+cH69CuQ4kJSuykuOF/n9IitDKqcvUB/SE5WgVKEjmGHzirG4l2JUaUFmh1FMKaHK5qNVorZ3eOMjUM3X9IymJxIO65CmoaN06QNhscuWqqiRYh6ftFlwqrRrRrE4kMtTBk87x2FnlVcjA2qSfHxjKy8esndIAtQ2B+vygxW0pqAlKEmou7vXXgYb4qNaNWnEo1yecdGESpYugk9THQfjYckFNRBIqglJZv7ujhnNeDR7j54mLJKWoGIUXowqDezNHGQQSbgl6Ag2+sTRhaavetTEnyIFg+bLLWmpeoLhPz1t5RORisqMoUXPGoPV7xCbg1l87VDOSBfk8WfgQAAVNzLejQHINle0ZjgutQzBqHgzX0o14HCEsrM+Ziz6nTk14IxCAk3Btpfq8ROKlsM6CouQzM3kYZSYAORhsitOR5txcQX2jmKXiAyQ2VBYEEDdqHA4vFycZKVTIQLfuHrAiyhGJOYlQYU0B4Hwgxk2w+CBT8Qq9aeFhSKpOzvy2F7h/lDg7SCfyMDqC/nEUbTlljlpaw+cbKQLEkzZinag0FY9ODWkOHL3PTSH/8xkFsyHckOOHhBPcyVhxmbq7QfkflG2IcNjVgM/kf0qYInIK5UwihAcl+BF291hyOzwCSpIUEgXKC1LVbh74kbK2PnKwm60KlilHUm7twp5QuS8BSZntmzMyUpylVRdWumnRoYbb2YlCQaEOatVvtpBey9n1AyVRmUAdSjQHrGg29IlzpAUlLs9GsCavZmL+vOC5YyGxtMxGGIc5WYB7ekRwk2Yo1AAFLe7xDDJIWpFKNUWaGcnDsx8xzjpskgDuFpN3SeGnhDJSQUAgn5ecezpYNeEW7MmpWkg04OW48dI5OfUcg9FEhJNzBIQza/WvoRFG0JRQulmfkXH3jxE978Orc4k25K0wWMEJrQVbjBKUqrS+n1EKRPq1iPD5eBi/D4sg3JeJvjlQC6fIoSkWuGr8qxTLxQNKdYMVihxrximdKC6Ghd30vrGivaMVT8OFBiBAsrBbpQoC/vlwi4LI3TTL6RKYHatYrG46MJl4EBVhX23SKMRIyHdoFJ1rUe3hxi0br6pNYD2mhPd4dYeql3fTLZ/Lq8dcJs1CrC0qNPPwcQT+JU26fA/KIzcKWzWc1qWrUXiMyU7EA20asUq9mITdqLc09I6Ipmn+wecdBr8MHy9orILEOz1D05UimTtMqpmLji/yBEDSFDKN0FnbNRvKPJuHSoBwAeINfSOXGJWi+QszFMSx1KreETMohbABQs7io5NeIy1ZUhIJNXfdb/J7xZlQSKEECvM8tIFIxTisqSQDmqGHBj629YlIBnEJAzKcACrUBN+UQ24P9NSSahi4Yg8DrpDXY8liCHCgW8qFwK2fwjOSUbBaLcV2TmSilVCQCVIAcMDU5mYCouYWdrkJRiCJeTfCSoJFLCvKhr0MfSMWvNhlKYP3ZzOWYhyPB/lHyHac4mYSfiNW5kv5Q3E29spOlpDKVtF8ufMctEsLtytyrBEraD5gEtw3RXwAgFEhWUPq1DRz4ViUjAzGzJRlUHo9/X20ZpEwmVLRY6O4IoI3fYvZifwypm6sLXlJb4QHvVrkGMRhpbFObjVyS/GpDtH1/ZaZcqUUgDuykEBJdJBAJKdTflQRHleqLcSt2F4fDoTLKAAxDEC1qM/Bg36QixslMpOYpZlONWYubaAjxCocSSAnK9B8KuTuPfGFu1cWnuzXeZwHFSOA1o45uBEYNorJGLXtBcrOQQB3mYXO6ty4J0e/XlEsMuatagEqYl1BjlBJd+jmzxXNUlaSmYNwksx+Emjg8K2rDzCSDOY51JBSwSCHpViemusVtM54qzJ7WkiXOK0MZc2qSOdx1BisYolqM9I0O3NjvhkzAz1KstBf0I+8ZaZ/pPz+Z1jthLKJOaphMyYBTUwOnNLmZ3+IjTRtfKLpAClFrAADpC7aeNOcAB1OP0EBq9AZoEzAtLW8Yo74JLNa/p5iBsFMLVpq1fZ4RMTXUcykjhX7xxPipgoJxaATmToKhrh/mLxUj35xOUoG3HT9omlD+/HTpDJUqMdLXp+/rBCJvGBTK9/aLUn376Qewk8ThgsCrEWVqP0gYzlS6KSTzDHxDwUqY1fdoLVsmYqWN0jMWSCKu2kZdbMotieVtKWXLtpvCIbTyqlysu8lClOQ9M1vl6QZitjCSHmrBOqJbU6qNvAGLf5rkSnIhITUE5XIB1PTi2todSS3E1V2BLw0ruglOZU0gVJoKuKC9vnC6ZJWHtBWMmrzZgonMQ4JcX0ewj3vCaBw9nS/hFVNgasAQCB8Q8z9o6CiF8Jfimvi0dDZsGJZIkJUKGjFgK+RgY7MQA70F81XY+A8o5ZEtQLAIX8JD8BUj501gxWAStKmZQPAuCwjzpOUXd6GyKJeGQsMlSTxufk14MRLlpFgNOLwPhcMyd1OUka/X9DAyy0x1sDZncdYyuTqwp2Q2vKdcsqfKHq9KWd7P9IY9nF/1AHyuFEakkCgS2p4GFs7DpWk7ymyljcA6OTppWDuzCgQMylBgwysSCCHfhR46HqNDJF2J29M7maheUkkFAtQEtmI0GgjLYeVnXmWK3Z299IL2osLxKkJUcgcE2difnF+DlgUKWrSrn59YbLGArbIz8ASczlgzVLdG0i5CVPbRjV/C1/KCJizQUD89YlLxQAZ63YMT7vElOTQqbB5eGJKQXDcDS/urCPsexpImYaSQlgEJFHIoKgPwqPCPl8nEOBT6MY+m9mcagYUZFWSTlLODUqpyLjmBEZzcmdHDLbB9rITIlHOaF2ID/KMpjsZnTL7tYDKAUFmjl7E9CILO0TNkLC1BbTHChQAK+Ep4pLimj+MJgHSQGUwZQHoqmr1/eMpU9hnPwRmllqDscxfga/Whg3Y21+6XUuB8SeRFwOIhPLxANy5s7vX20WpmIUxJHItw5iGb2c907RrdqkKkLKN/dOXmDxfVgfKPnE1TUu5j6Bs+We7BuAGL8DURntpdmlh5qBmQ75a5gDUO/wBHjq4JqmmW5E3UhFISVWJDFyR8oUTZm/Q6+3hzhVNTi78bwulSSlagzkekdKWyL6GUsBeUuXpQH1gmcABmABIYc9OL+cJJc8BQPA292jQGXuVLAhwSD7PGISjTASRjUs97uzaaVi/OkgNCiVKKlbqTepNAOvS0MJeEmZwlkh9SWDdDryhJcZkWLWUkEChLchwfrUQarZ04B8gHVQGrWFdRBGBkS0JPeFlZqFVKA/lSHJLjWkeYrHup5aHJJ31VNSTRNUi54xNtRGpeT2TsxSQFTClN/wAwyjxFVG+6H5xfO2qwyyyomxWol+iQaJT0gCYlay5dSj4+AiuXPu4IYsHHt6ai0Sc0+jN+gXaSCUk343f5FoFwEwAfE48fWG65QWC50bzjO4aQqUvIpTtawcaHjF+NqSFYwkYKYslACcrFVTYCpY6tceUA4bGqKXSH91hnJmgnK4J4PX9Iow2zglwgksSWUG9RDKXdjLqig4nihXr9I6CO/QKHvEnhleOg5fhsWD4AhctIF0qBALFxYitwefKAsDtFIUWo6rO3sx5gZjqAUDT76EcKQBjsLknlqhQzUY36+MI4J3FhSNR3jgEE6QHtCqdKF7sR+9YswU3MkUNAzEROdg8wZqdRHHH6Oib1IVqxKkJJAdtb6jlSGnYeV3mJAUDl3lKOZ0gAEnS0B7SwhTLOUGpFq/CQT9NYffw1wI71alBQypyh6A53DK5t5x05pxbLwqTMejDtMmaBKixFKA0bwhvMSUH1vpAABKxLSfzb3QE19Ic4lBIY1Dtz9Y3NLaROaoHwmD75SEpPxG508Ya7e2YmVlMsOCllFjmdLuSDyI5QtwMhlpFnUBmFNda8CfOHXa6U85KUKCwhOUkFjmAqWsqjPzECMsZAS0zOSsQkzcoOnH8w+7xoNl4hkqQXpvoI0VRxyBAfkRzMZbAp/qKzvukg0Hj6cY0GFnusBDEuzCvJmBif+RJp2kZINUQqWsFmWpwoiqVChfRi4f24Qmd3MLB2Bchr1+3rBOGngu1ibGno3JvCKzhqnKedDWl38vFqxFO9SMBbRTLIC3LqNQEmrXJa3AxRLw2YOn5gnk4BcQUvEpyZlOkVFiTU6Bn96xJCU6qALCrZTyevTzi8dKgGq2I6ZNWLBiONP2MET8ZkdI4O4YGxu5/aE2DxJAyqfKdRXzHkYZ4jBlWXLW4zUJc82tYV84NHXCScdCbaWyJedCwSkrUygwazvTVwHaEXaJKZc5kAIUzKBsQGZQaxu8bbFYTvkAo+NIBYjdCgzg9R8gYx3arZxmlU1IqnLmSbijEUexEX452xZx1oWfjEZ0lQlsOOanOgY2jW4HbqJsrIAWdswGh5qHF9C3KPnKklh9o0uxVMnnTx6cYPNqNkE2gnHp7sjKOhUXIYaZQEtbTQQGnEElibcAAKHgLUh3uzUFKrHUj1rrCCdhVIWc1X1Yt4cI54cmWmAOwx9+3g+RNIFgXvz6wnwSXXVnsC9b/KG0rDkgHhC8iSMWTEqTvJcpNbv6fWImc453rA2eelRaqTxbyLxfOwxIdLFXA0D+XSJ0lXRiLK4MRcceFYEx4cUZwWYhvGn1jpeNmAsoZeXEcmvEdpLK0lSQBlq51rqCL9I6I3ewEZQLVo4uKH3aC0Ylhetq/vA2EGcXZ29Ohi6Zs00UADrS37wXJeQBomo1NfCPYCSg8/SOhQ2D7dwBlKSoJZgCt2ADmhZPTg3IRnsWCuaCokMkVt16nlH0xGEl95M7zMVGm87FLOlubPTjHz3tNgxJnEpUQlTEEGtrEPFON3o6JRoYbOnJyMgs2hf2INklnLggi3HzPyjK7OxuRRLKILvpDzD7QQU/ElRPn5GOfk42nohJF+1pizhytDgoIV4OA4h5sTa4lSZ881/pUbUvR+YIpCoKPdvTKqhpmcVdxwpEsNsk/hpyEpKpcy1QyCKgpJYmrUezwsaWmNHQj2JMSCpZ1Fx1hrMxgDgpU4YsU6Gx8ojsLZ4kElRlKBcF5iQprboSSQecH7QxaJhQcgCk/mFX65hUWoeEVnjKVgaQqxWIIQVJTbjzDji4ZqwuwuKmFbl2Jrwd9Ic4nFAkqKAHPE5WFLBtCdYr/HzACgKCUFnADD394aNVVAWgvAYeWlQmqGYurdLNVw9auAXtcQ0TipKFCY4EwOE5WsPhWydb34mMwo0cqq9j76wVJkuH9fbQspOK2a2TStCFk5yxzaOK1c14EQVPxyRLzJLu4VZgDZQKS93DGAZ8g2qRo1fn8ucLpeIIRNSCS6WpwdJag4wsYqezWM8NJckFTNyAcmpfz5RclDEs7cD9ORgXBTFUcM7B38nJg2WolwaX9hraVgyUrAy1OMSL21f76Q82VjQKOSk2J0L68oRy5Tu78P2jxKCliCT1Av1H0iPkKlTtGzny6BYUwJu8eY/CpWhawkBRSX5lqOwgPZe0ypACkFsqTcEKNut+MGYjEiVLJCQXBIANDrqCxEW6O1UzB7Z2GiYs5CBMCmIIookBiDoeLisV4XDlG6SARpUa2veHQw3elJzA5lbqnrVyM3Szco827hSQJgIChRdNRZbGwNj4HjF27SRzyh5AZSzV9fL9+cTmjvEtR7jl75RSmadX+nmPvFiVtz/X5GJUkTYmw2KyFT7uUsQaev66Q7k7RGvnEMVgBNDgspvPq/Bh6QmVKUmjWoxccbUp7vBlCPIA0oxIuQOcTSsEUo+jxmJWPUlTPQcWOmrtx9IZYfHpVcgEV5dYjLgro1B05T6DVuXTWF2JmZRapcNBylEh7wv23JPdZtUkVfQ0+sNBU0jM7AYhLNl8PtDeVNpQnhb7esZnB4l7Ma8fvDWTiWDgHp7HKG5IeRRn+E4COgT8edCfX7x0Rxl7CaX+Yom2WCTuhtNaZeEYHtfOQidlUkkp1zZXGlkkU+sH4PBFCnSQC9NK6UgftnLMwS5pFQ6FNxFRfiH8jHRxuOVWXfJkqEEtUsvRYNK94GY/4elPswwE6W6c0t63Kn1qBQb12eFmDNbvo1ujeXCCicrPYF9B8ubecXlFMnZtO1aJUmTKn4UpyKUyjQqdqCtRqGDRnJkwzE94Sog7qnJvzcljq8D4XGpKSlTFL1Bcv40Y8+ZqIPOxFpkle8mURmVn4Ua3FxlVbnxnSSoP8AXQFhFJTiAlTMQSSadCDGl/BoIdJdOhBf9v1jB4GVmmi6gDqWetOgMbnZkwITu0e4J1FGqY5/8iLjTTElEBxGHyvw+8BnDjNQFw+p8qm0aKfOQotQHQEs8A4nAH4gHB0b5GrGJQ5GuxE2uxVPSd29S1b6cfDjFuz8a4yv78OkU7RG58Nnvw5c7wBg5mVQq44a83frHVGKlHY6HZnEEkizs/Hhc1tCrGgElYSUvRWnQ28OrQwm4kpTmIqAOo0DX5ROUpKkciKj34wq+uzCrDhaCnKSHD+PCp9vDiZiV5MwdmLAEVfj66QsmYNaGB3k3SdQ1fdLRfhp5Aa+pDMb9GLHpFG7CMcPiAsApPK726+zB34GaQlQ3UlnJb0rU6woRLyhAdiRWnEJyjVqOaNeHuw9okCYkvlyuzUBe7ktd2ieFMaMVdMb7NQAkFakkkM6TdhodC58YaT0JyAEO56s4NeLfSEM/GgScyQVKzDdykqYvYC3HygzZm0UqWrKWLBnBDU9dTWC0dSF+wpapcxcuYkDIkqDVBBYgjXQfKKNoYjLNC01CfFwosQeWkaifs0LKVpATMTdqBVGLB6FvO3BkWKwagVOCpKr8vD31jKf22Fx0IsctCZqkoZId0gKNHALb3A/KB1nKARWuhGr2rV6wz2hg3yqyOUUXxy8SPVw5A5WFwmGXkVLdJN5YKebs5cENTxiiSOVqmV4uWpACkqsElVAQym4sXipc6XPJQoZZgFC3pwatjHszGBIdRKUqASqw3hwgKWoLLpNixLAEuDpZqWqxMa0LoGx0pSDlUFPWqQONCxFaGKisO7mgBZmHA+xppGgTPdLLBLca+FIExGykLG7RqhQGv31gxmgFX4gysozOFJCgNCD+oIeCzi88tYFSUkMXrQ05HUGBJE0IQJcxCVpcsu/gW6WicnCJzOAU8wqhHHVh1jSxGoSSZlT8Sa8qH9/nDQTVC1dK9PfpHYrBplrUsAlKzem69wQLA6RfLmoYOAzt8NfvyjSlfSFKxMXwV4EN4R0FokpbdoORYeTx0LkvQCzvjlpclszZtRzprF2Ow3eIUh8uZjam7Z+dSOhMAYYAOoK0NKxRJ28A5WxIDgWd+DxxxUr0bfgXnZ6kLyTXGaxZ3bUFqi0dNwm+EhVCN4impZ/GJYlRKgoLJuzmwL8fSCJeCCwFF3SWNw4ZxbpHVb7Y1BaMCgjdUH1u7+b8PKHu1No5dnJQveXMC5aEnVII3n0yvbVhwhRhJyKh8ptw+sS24mdMMlTf00gpTlSGBHxFhZRoaxOO5bDF0LMBgQEtR3rV/P1hkEl6fL9I8Qrdd3IpS7xdLAdnrwtE5zd2xGTTgUqqpJfrwg/vTLDkunUHTpwhYcQErYVU1unS0GCcpIzLScg1yuz0enhXSExcgNeGe4nBy1AkHT4Wc+WpjNLwWZ1JSrKTqitNQC9xGkROQpKlAORWxAbi4vxu1BEUypgQpYlrUgBJcDMSVU+Ec2FOUNBTg6WzY49CCcFsEhKjzAIHi44Uj2ZiAkFNKV0FG5dTF+LnGblSZgklSgCGJVcMQMwatPC8GTezstyZkzOKAZkhJJoKMq58Y6oqTV0NQPLl55SigjOEuz3I+hELJKlBYWCxQXbK7EaFvrwjUbP2VJSXlEoWlCiZa0DfIDhlOyXqN4VoKwvwuwJc+aD3yETVKtvKfNYkhIFXN+nKDGDi6CgLBlGbeU+ZqEljZud9RGk2PiUJUXAKVDKd23XSkLNr9n+4UxKZhZT5UkMQEljxfNd+UKJm0Am4Yc3fwL3tDOLCrTs3a5Alh0kkXy0N+DWFD5wLiVFRZKspLAFPnzvxjPbI2zOE5JRLUscCwABcVLUo9412HxKnAUkAtxKupJFKcIRpx7OiLtB+zTkRmCs1ACSXzDQlrFxDBOJTMYFsx9afPyjN7VwGMEsKkKldzMUN5RShidHWw0OvGghFMxeIkLCZkyWqYQxAUFUqH3DQinCghXC1dhzUTeTdmJLjUWfzZx9oVY7Yaygd2oEpL5Te1nszUgLZXaoISO9nIUbfCQwf8yrWgjZe3sPPU8vMlTsqwBGly+WjekCnFBeMj5vtvD4kKKZstaWUbgsT1AY9Y7ZKwFDvMyUhjY+sfaJeIKWTVVbA150NxTSv1tXLLjKlaHDOUFmfVhy5Q/yJqmhfjR8e7RYaasIWgHuyHFCCSSQL1NKvaBJ0zEJRkyrYggqY1YAluIDguI+1TMAlaP6iXoQFMSQXowG83J2rCeZ2JTNUiZmcorlyFOZNaOTr0eMpxSoV8WjAbN2N3khSl4lEpag+QpmFTioLpSQHEEq7OukEzQs2MssMwvun82lL8jH0BHZLZsrDTZ6paTwAUp0lW6EgEgfERcUr4YrC47DYZJCZk4hRUkpUUoKS1xlJLtUF2iqknsRxpC3CyUFQlpQQVUAzFRJ55qDTzES7O7WlyZ8xOIw0vEFRIaYCC4vlItXRotwpAMxSc65JG6Uhi5/8wosni99LRbLxeHUklWHC5hURmzqNx8TFQYigtpB4mlsSSoYzdmSJhzpwpQD+VM9SQKVYKU4rpHRdhcVjJaAhMmQQkXUJSj4k1MdFvkh/wAk8JezDYtEyYkd05GuVJVXgSkekdhtglaapWCEvUgAOCRRTUOjR9KwfaTGIQiUjE5FS5aXlJTLISEBikKQlRUtwL8DaM5M2XNkCdiM/do7sJXkIU5UWXcMASbcDHO1GOrLKMqtIjhew+FVIRNXtGWhcxIyy0yys5molWVZatCSP182FsjDiWBNnTULObMlCQqqSzO+oeoGkUJ2ZIlIHfYgS86QpICDOWywTVKSnIbUgSUqXJSlCUqmhVQMyRQ30avQxWoyVoCvyaHA7HkEPMLl2zVs+VjUDPmqzwBsbE5ZU5M0ZnQspSX+NNUgZagkkhh5xuZPZjCnZmcglSQV96hSMxNyk5FK+HNahLc4yGwNohE1UrDpmGYw/wBYSiSA7mWFpSQljUa04RJ/dpJdAUcXZCTtPDY1cqUjBiSA5mFM5RUotQB3IGYWq8HY+fhMLMwypkhK0LkHvUBRJClAhK0ljlUCB0rQRqsJMxQkKnITJWUB92TLVM0JQ6ddGYmMPtrtbipfdqXKShCgxJlJC70zKZ83KlBYQXD7bQdNCeclC1KUErCSBkUHqKDMAerN9oqmyJqCCoAOAyM4Y0YliSQKVBAvH0TAbdwvdp7zEYnPldaEkZRyD3GsMey+OWkzMwmLQoZkMmVMUHLBQSd8Warh4OWGg4+WYDBqmTEbssIBd0hRShRowAdykBxeNZsiYqZLEt0v3S1JOYISosoM5IBTvA1F08zCftfg5/4lKlFQC2Slc9KUGmgRL+Fn5QZsT+H89EpQOIRkUrMqXvgLBaxy0qPHpdU3s2kA/wDgnv5uefOkSCEgqPfoU26crBL0Lpq9vQra+xsMuRLBxidxQMzJKWpJqWILAuxylrkBg7xXt7Z0qVKSc6ZqpZEpZGbKwfKCVAVDFNXfdhX2W2/LSvLMkJU6SwVLXMYgiwQrM7ceBiS5J9C4+kGdn9jDFy1TJUuetUlYIQMgCiQSnvAogAAgUA11hZKxE1JlvKQMqiSTMWNfhCUkZSGNRXnSG+0/4jKlvLwyRJWsZVFMgyglIc0BUTncmvAxT2i2BipndYmbPk5J4TVaxlckvTKbCpa1aw+2/sxwj8TiZgXMViMOUK3RIKpirkMhWYbzsPiJ4wpVihh1KM8IIUp0iTNAKQXBGUg5WqK8OkaWd2JWMPuqKlBL5ZOVaSaEhAMoAg6OrUXjOTdnfh0H8TJmWKkhaQCEhTFQy01TuhiD5Q7STtoW/QTh+1EsoKMsxKcqhuzlsXeqgx3i7ODrowbTbBnysRhQpHdqnJTvJzspVCASPyk0en6ZbBY7CyUoRMQZqluyikEpc2YigF4bjHSU/wD9MnMkpZKwp0OgkjcCWL65g7W1aFkm9jxdGUlSRLczhM/pzGXLzF08QwdiHVVX3iW0BIWpPcy5mdZYAZVAhg9W484f9rcPJm4f8TKMuVLdpmZIVNUTQFT5t4cSz6kQr7OmWqXUSylBASpYSXKeRFPG7tDxuf8AIvXbM7OM1E0pBUSlnSz6W3SQR0e8a7H7WQMIhCk4dLpcqlYVKVnUEK4gPa+sPMRLRO7vvEy5iEE5AECWEqNgruWOQsacoVYHs3JnzT3spEpUkMtEtZJVRwpCZmZOUijOH5QHV0FOv0ZbE2vOnSAJKZhEuhURdk2BBoeYPVgYZDbJPxEoIoUqJZXMcfDxjNo2xg0nNLTPlLS5lrK0ISCKJKkS01Fn41jZ4XAYbasoTSgmfKAzpBUlKiRUoYhjR/Q8Y56jHRRSsEwU0lKzJmFgXY6FTlq3sbRBO0sYFs9HY7qVfflFWM2fh5DIkraYVJJSVqUaaZVrcGlxwie2cevD4dSwyy7DICSkHUhrB/SHdP8AlB67ZbicWRvAlE0GlcpJcCnF2ZmY8HhJ2p7Nrx6u8SlCVtm7tMppq7P+YBZDdfrjcdMn/ik51L/qnM6kl7syaMY+jYHFhCkzM0yZlsTSooWKYeEZLaFcsjDYbDT5YAlycrBlBYKHIuTmYcNbmCZmxFTpRmEiWWDOwSW/vIVTgDpz0+pbV2QnHykTJczusQkEoW4U4P5VEaValflHyjtBtGejNhjMnEpUErVlLZW32JYlWjED5PZSUkTcWiMnGgJAISSNc0z6UjyGuHxmz0JSn8PmygDMqUxLakZ7mOjU/ZqE+x8HhRLJxUyZ3xWTllTJGVlFJFzQu7hvtGl2ejD5lKRhpOVRJKsTNFXVQoCUAVINgqwqNVOK7dBU3usLKky0LBFZMpOlQ6EkjkfSLVYGYTmmFD1AZJUQUs1SwDghqaxSLuOSiTk31kRxGz5K8ROJVkBOYbxALgOBSzksSLCDNkdm1rmqTKkSlpDEZlFmNmKU5jrz6Rl9jbfUMQrv0ZisZcqkpoGI/MG+tIap7Vz8LIShC5hluQEomqDOSaszk1LtHA2sqkVrR9C7H4JctWJwy5SZTgKGVMzLvpIZJm1Nb9I+bdptgiRj1oSnvAN4ZghKUldUABRIIsznXQiHfYTtrOVPlpnEgKXvmYSLg1u6rihBrWHfbrHKk4nvFKTKIdCMq3UsCrkflFBblWGU8Nuzdxsy+ATjQlIQmS5AzZSFKUQNQhwTSCO1GASmRLM1C3SsFZmBQSsqDEpFMjMmgNac3owPbHGyN2VOHdqW+SXkUr4m3EqKla21vBW0dr47GKEvEOkByiXMllJU5bMAlDEMDelDFHJY2uzZWU7Ew/dlOIQiXMlEKQoAVSXDKAINmvweNNN2mEhU5IKVS0KAVLSFOC3wuwN3bi8ZLYezMViUFMiQFygohTLQMhOirAepIaNDtXs1P7sIQVImAJczcTLNqlIRJQSxNnI0gOEZJVdhXLJadBXbudiJ2Hlz/wAIAlKQrOtQVlcB8yAxCnbQ1hbs7tQiXJQFKJWPiySVrD9XTwTbnGn7D7Rn4rCzUYtImFDFCVglR4FaQHKXZi1RGFwc7EoxyJaEVKyciU5tx7BKg6UskmoBAL8objnJaSEnFPZb2m2KMQjNITNKpgUtWZY13sxSDuhNb1Ai7sTiJctQTNky8NPRLUF4gzMs0VbdC5gSCxFritXjdY7GKyKT+GTlLg/1EvbV1sK0qI+Z9rBIAUtIIUtSRMQWWxS4QSsvlBANAahjZmZ/Vr0Ds3+09hScSjfmYhT7yVqnywLULJSaGnOHOx9hIXs9OHVkWUoaiQQlRsQ7vUuDchWkfNeynauXLSlBky1uXCplWamQDMLtS5vGglfxJX34CJUhKEqCC25VTBlMCXDs3PlAmk0mho9mdwSpmHmLkzBJ+MgNOYZUkhmBLKBDb1/U27bwiZ0spQUS1OCClaqcqJLhuJhj/Ezs0kT5c4GXh85IJUSUnKxCgJSaFQe4L1doQy9lTCM87EShJml0GWt1pHJPxAMHL1B0jY5qxsq0ZfbS8k7KcxVkyk5yQSKAgsHBbUeEaPZuxc0nMUyUBQ3sx3nDf2pKhXSAMX2alKnLVLmrmoSAc7HNYOlQU+li7aRSib3SkgAS5iC2oCnfeVcOQR9awlqOjLRreyWx5CZpM+chUuyUZVKRvOAlRmJDXDMNDUUizbnZ8YAKUESlpUo5P6YdBqyFKmE8Rp5OIXo21LOQzE7/AAURu0q3iGo8bmTNRtPATJTp7xIbOUAgKbdWHDAEULVHhCNU9BVPSMJhtr/0gcqmmNuhctnBP5Ugm7wJt3GoTLCwCFqJNSWUGFPBhEtjycXh1ZJmEnTCgkE5VBJaxKmtarsRB+N7Nz8XVGAUkaFM4ZBxauWG6WhN1Rn8JseXie9mmZMJYKyS0S6lrByG/wAU2vDbZ2z8WlOWXLmy0qAchRFmIqDor5QZsv8Ah/jpS0zU93KWk/mmoAIYioS/FvGNenYaky0JXOlUNQliCQTbcNw3SMowkvszVK9ISycHL2kgD+onHSUHMBTvQgtvEgZVOQMxe0Z1K5ctUxLzpak5kK7yYkKcu4UMiqAilXpH0FOzl98mcmaoFICWSldQ7sor05ABoM29gZeJQ02WlOZnVnShyLGoNX1gLkUdXopg2fM8OudORkHerUk7nd5nzUAUFFNCxYtx1ivZPehRTlVMUFqzpShRWkkCqkg1csaD5xtsPsDBJJ7yYlTEkA4g0P8AgXfneH+G2rJlqK05QtQAKky5qiQKByXdg1YZcvpCrjZmez2GmGae7KStIdiw4h2zE25erRr5/ZeTNkiXORL7xs3eISEKCzqDd63LvV4ATt+QglaU5VVLpkykkvf4mVWKMT22XQSql6ulFuWUlzGtyY9a2LZP8P8AEISEg2AvMBPP4SAz8o6DldqJyqkF+oT6AsI6Gti1+mB2b2gwGFM6YMMZjqeVuylJSQ7MFJ3dP7iW5QOn+J2InJaWruSSKywgebJF6B6WEZXDTs8tASpKVKJGUpKlZjYoAsaevOHnZ3By8JNE7FyMQuW5vLEsKX+UJCiArVweotG+7VWJSsyW0cYubPWs5sylKVVnclza7uY2vZnZU9L9/MZPBCgVMxB3hahuQWhrt6aNoIBwWBKUygGSQljUgkDKUqLEUfQcCx/cY8YJUhWFWkKQkZkpUpecMXSED+5OvGBKPG9SNb8GdmdlFImonyAsSM6RMJU+QOA6VFIJNzbhG1/in2XQuQMTlMxcrId40yWVmCRWoT5wHgOy+MnIMqbhZu7lKVLaUAoMCQ7lT3uI3G09iS8VI7l2yoWjMCQElQTS4zWqOEJKlIdJ4nxvY2yZ87+rLkuAXRlWkVTYboZwR+aPoiFjESkThNkSs8vMolOZYTlqACp6MQfhtSO2J2alYNPd/i5AZWZu8UpiWc5QwBoPLrAcvZmzpK84xRev+lJOpsFKfyhnyxiqQjj5Yuw2MlS1z0KWlIVkmIKCUqmAoGUpCnTmJB5VvE9k7VwSMhWZ00TGWht4hRoqWsISGVTiRWGOP2zs5UzvBInLU2VSv6aQpLWU4JamjNEZXbbClHdjCIUkaTJmdsvUOGbSGjzUqQHFNh+F7X4eTik5ZC0ImfEyUhQVXeWAsmtL1oeES7X9l5hnKn5TNFMigS6Qr4gQCSapSQzCpijA9uJBIaSgNQCXJC24bxtc+cOVdtksCVkUtuBuV4m3fSK0ZLD9kJ0y8pRetUKI9TEsR/CSZNCy2VRRuupgVp+DMCbC1RTSH+I7cv8ACCeJzKPD+2kA4ztNOV8KE/5oV43I9Ymk13YaRm9pfwxxs7KZkyQlSUhISZ4sCdSDSvKgHCC9n/wuSkA4mfh0P/5cyobipSN7Q0brV48nLXNmOtYZmyJCUh+LoL+EW/8Ahdc6yF/7nWPIlLHTjD5MVo2mG2dgzhBh14gTkWzZnVU/lLlgOHBxrGT23/DfZsoDPiZ6UhyEjKacE8n4v9INwPZqbLDBEtLaqqepKlxOb2dmKW6pksU+LdLcgADTWMsgtLyC7D2jsrBBX4bDTFFSShRWpyRdrluoDxf/ADbBLylOzpaiBQmVmYXFVCJzNgJQzz1VNBLlLPogCLxsCSKzJk1XUAD/ALiYzi2bSJSe0CctMNLlDlKlv6qaK19rZrNQDg8kf8SflHow2CTdj/ump+SBFsvGYT8kpB6Imr+VI2A2VC3+dqAICwxuHmGvgAGipG15hs6m4Sio8qqW8aBO0QPhkkcxJQn/ANwiJfzadoCkc5iR/wAAqCoIGRne5xSge7RNSTqlGWvGhPzggbLxyhVKhS6pmX/iU/OHP4maq6keJmLP/wAYgEzP7vKV9VqMOoWLYjwmzp0xSkidhyU0UO+zlP8AuAUT5wans6tKX/EI6S5QJ8ykesFFGW61D/KVLH/akH1iqZOk/mWFNxnTFeiTDLjBkzkdnwwK8TiOYACB/wAmjldn8I5SpUxRSavOS4JLAEV1IHUxSrGYUfll8KSs3qvWCh2rkhSyM6cytEpSxzA0L16wcDWUHY0gTAE4ZKkkPmzzphPQIGW9LwZgJQlUl4Uu9xICb6PMVWBsR21lFLZSQpq2LguHTYDS8UI7WpIJEkslQBCku5yh23nQdXD0I6waFHZ2pN0lnzkD0zR0ZCb2knOcqZbf7H9Q49Y9hsTWfP8AY+GQGISlwsaD++PsP8PpCVJWVJCiAGcA68+pjo6JSCa9coJqkAE3YM9TdoVbRxKwkspQobEx0dEpFYmQ7S7RmpUyZixuiy1D8vIxmZ+NmEh1rLgXUeCucdHRzTEl2AT1nidPnAeyZhVkzEm9y+h4x5HQeMRdhuGlh1Fg73b/ANMXJmEFgS3WOjo7IdFPA32XKSpZzAHdNw+h4wOVEMxb2I6OiHKTkG4beWAail66mN3svZknI/dS345Ev8o6OhOP+jI6espdiR0pGF7GYpa8RiStalFz8SifzHj0HlHR0dq/gdGzkpGU0jK9p8WtM1krUA9gogW5R5HQAvoSHGzHbOtibZi1hzjUdnsKhTlSEqLXKQfnHR0R/wDQEOZslKSMoA6AD5RQpRe8dHRZGZdJQDoILVLAFAPKPI6KMxm8bjZgJGdWv5j94UrnqKqqJ+G5PGOjoMuxSqX8UzkoN5JjpKQSrok+PGOjoD6METUAZaD4B8kQFgTuJOuY11qlD+bmPY6MjFmyw/eA1GZq1o66dKDyjVbC2fKVVUtBNKlINkjiOJMdHROQ8R9O2dKzf6aP+hPDpHR0dBHP/9k="/>
          <p:cNvSpPr>
            <a:spLocks noChangeAspect="1" noChangeArrowheads="1"/>
          </p:cNvSpPr>
          <p:nvPr/>
        </p:nvSpPr>
        <p:spPr bwMode="auto">
          <a:xfrm>
            <a:off x="307975" y="-2456341"/>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p:nvSpPr>
        <p:spPr>
          <a:xfrm>
            <a:off x="4379726" y="5688449"/>
            <a:ext cx="4764274" cy="1169551"/>
          </a:xfrm>
          <a:prstGeom prst="rect">
            <a:avLst/>
          </a:prstGeom>
          <a:noFill/>
        </p:spPr>
        <p:txBody>
          <a:bodyPr wrap="square" rtlCol="0">
            <a:spAutoFit/>
          </a:bodyPr>
          <a:lstStyle/>
          <a:p>
            <a:r>
              <a:rPr lang="en-US" sz="1400" dirty="0" smtClean="0"/>
              <a:t>Landslide in </a:t>
            </a:r>
            <a:r>
              <a:rPr lang="en-US" sz="1400" dirty="0" err="1" smtClean="0"/>
              <a:t>Malin</a:t>
            </a:r>
            <a:r>
              <a:rPr lang="en-US" sz="1400" dirty="0" smtClean="0"/>
              <a:t>, </a:t>
            </a:r>
            <a:r>
              <a:rPr lang="en-US" sz="1400" dirty="0" err="1" smtClean="0"/>
              <a:t>Maharashta</a:t>
            </a:r>
            <a:r>
              <a:rPr lang="en-US" sz="1400" dirty="0" smtClean="0"/>
              <a:t>, India on 7/25/2014. 130 confirmed dead and more are still buried, 44 houses in tribal village crushed. Very heavy monsoon rains contributed to the failure, but even stronger rains were observed by TRMM after the landslide</a:t>
            </a:r>
            <a:endParaRPr lang="en-US"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295400"/>
            <a:ext cx="3636248" cy="259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3880884" cy="292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Gujarat and Maharashtra were lashed with ra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33" y="4476925"/>
            <a:ext cx="3532742" cy="2000075"/>
          </a:xfrm>
          <a:prstGeom prst="rect">
            <a:avLst/>
          </a:prstGeom>
          <a:noFill/>
          <a:extLst>
            <a:ext uri="{909E8E84-426E-40dd-AFC4-6F175D3DCCD1}">
              <a14:hiddenFill xmlns:a14="http://schemas.microsoft.com/office/drawing/2010/main">
                <a:solidFill>
                  <a:srgbClr val="FFFFFF"/>
                </a:solidFill>
              </a14:hiddenFill>
            </a:ext>
          </a:extLst>
        </p:spPr>
      </p:pic>
      <p:sp>
        <p:nvSpPr>
          <p:cNvPr id="12" name="5-Point Star 11"/>
          <p:cNvSpPr/>
          <p:nvPr/>
        </p:nvSpPr>
        <p:spPr>
          <a:xfrm>
            <a:off x="7162800" y="2514600"/>
            <a:ext cx="415070" cy="567069"/>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TextBox 12"/>
          <p:cNvSpPr txBox="1"/>
          <p:nvPr/>
        </p:nvSpPr>
        <p:spPr>
          <a:xfrm>
            <a:off x="634333" y="6520190"/>
            <a:ext cx="1478290" cy="261610"/>
          </a:xfrm>
          <a:prstGeom prst="rect">
            <a:avLst/>
          </a:prstGeom>
          <a:noFill/>
        </p:spPr>
        <p:txBody>
          <a:bodyPr wrap="none" rtlCol="0">
            <a:spAutoFit/>
          </a:bodyPr>
          <a:lstStyle/>
          <a:p>
            <a:r>
              <a:rPr lang="en-US" sz="1100" dirty="0" smtClean="0"/>
              <a:t>Indiatoday.intoday.in</a:t>
            </a:r>
            <a:endParaRPr lang="en-US" sz="1100" dirty="0"/>
          </a:p>
        </p:txBody>
      </p:sp>
      <p:pic>
        <p:nvPicPr>
          <p:cNvPr id="15" name="Picture 14" descr="Screen shot 2014-07-30 at 11.19.25 AM.png"/>
          <p:cNvPicPr>
            <a:picLocks noChangeAspect="1"/>
          </p:cNvPicPr>
          <p:nvPr/>
        </p:nvPicPr>
        <p:blipFill>
          <a:blip r:embed="rId5"/>
          <a:srcRect b="20218"/>
          <a:stretch>
            <a:fillRect/>
          </a:stretch>
        </p:blipFill>
        <p:spPr>
          <a:xfrm>
            <a:off x="5257079" y="3860872"/>
            <a:ext cx="3809347" cy="1854128"/>
          </a:xfrm>
          <a:prstGeom prst="rect">
            <a:avLst/>
          </a:prstGeom>
        </p:spPr>
      </p:pic>
      <p:cxnSp>
        <p:nvCxnSpPr>
          <p:cNvPr id="7" name="Straight Arrow Connector 6"/>
          <p:cNvCxnSpPr/>
          <p:nvPr/>
        </p:nvCxnSpPr>
        <p:spPr>
          <a:xfrm>
            <a:off x="2057400" y="1905000"/>
            <a:ext cx="5181600" cy="2895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6232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228600"/>
            <a:ext cx="6019800" cy="707886"/>
          </a:xfrm>
          <a:prstGeom prst="rect">
            <a:avLst/>
          </a:prstGeom>
          <a:noFill/>
        </p:spPr>
        <p:txBody>
          <a:bodyPr wrap="square" rtlCol="0">
            <a:spAutoFit/>
          </a:bodyPr>
          <a:lstStyle/>
          <a:p>
            <a:pPr algn="ctr">
              <a:tabLst>
                <a:tab pos="1147763" algn="l"/>
              </a:tabLst>
            </a:pPr>
            <a:r>
              <a:rPr lang="en-US" sz="4000" i="1" dirty="0">
                <a:ln w="1905"/>
                <a:effectLst>
                  <a:innerShdw blurRad="69850" dist="43180" dir="5400000">
                    <a:srgbClr val="000000">
                      <a:alpha val="65000"/>
                    </a:srgbClr>
                  </a:innerShdw>
                </a:effectLst>
                <a:latin typeface="Candara"/>
                <a:cs typeface="Candara"/>
              </a:rPr>
              <a:t>Recent Flooding </a:t>
            </a:r>
            <a:r>
              <a:rPr lang="en-US" sz="4000" i="1" dirty="0" smtClean="0">
                <a:ln w="1905"/>
                <a:effectLst>
                  <a:innerShdw blurRad="69850" dist="43180" dir="5400000">
                    <a:srgbClr val="000000">
                      <a:alpha val="65000"/>
                    </a:srgbClr>
                  </a:innerShdw>
                </a:effectLst>
                <a:latin typeface="Candara"/>
                <a:cs typeface="Candara"/>
              </a:rPr>
              <a:t>in </a:t>
            </a:r>
            <a:r>
              <a:rPr lang="en-US" sz="4000" i="1" dirty="0">
                <a:ln w="1905"/>
                <a:effectLst>
                  <a:innerShdw blurRad="69850" dist="43180" dir="5400000">
                    <a:srgbClr val="000000">
                      <a:alpha val="65000"/>
                    </a:srgbClr>
                  </a:innerShdw>
                </a:effectLst>
                <a:latin typeface="Candara"/>
                <a:cs typeface="Candara"/>
              </a:rPr>
              <a:t>India</a:t>
            </a:r>
          </a:p>
        </p:txBody>
      </p:sp>
      <p:pic>
        <p:nvPicPr>
          <p:cNvPr id="21" name="Picture 20" descr="Screen shot 2014-07-30 at 7.55.51 PM.png"/>
          <p:cNvPicPr>
            <a:picLocks noChangeAspect="1"/>
          </p:cNvPicPr>
          <p:nvPr/>
        </p:nvPicPr>
        <p:blipFill>
          <a:blip r:embed="rId2"/>
          <a:stretch>
            <a:fillRect/>
          </a:stretch>
        </p:blipFill>
        <p:spPr>
          <a:xfrm>
            <a:off x="4343400" y="1447800"/>
            <a:ext cx="4586438" cy="2551206"/>
          </a:xfrm>
          <a:prstGeom prst="rect">
            <a:avLst/>
          </a:prstGeom>
        </p:spPr>
      </p:pic>
      <p:pic>
        <p:nvPicPr>
          <p:cNvPr id="24" name="Picture 23" descr="Screen shot 2014-07-30 at 7.48.02 PM.png"/>
          <p:cNvPicPr>
            <a:picLocks noChangeAspect="1"/>
          </p:cNvPicPr>
          <p:nvPr/>
        </p:nvPicPr>
        <p:blipFill>
          <a:blip r:embed="rId3"/>
          <a:stretch>
            <a:fillRect/>
          </a:stretch>
        </p:blipFill>
        <p:spPr>
          <a:xfrm>
            <a:off x="1371600" y="1178351"/>
            <a:ext cx="5185193" cy="498049"/>
          </a:xfrm>
          <a:prstGeom prst="rect">
            <a:avLst/>
          </a:prstGeom>
        </p:spPr>
      </p:pic>
      <p:pic>
        <p:nvPicPr>
          <p:cNvPr id="25" name="Picture 24" descr="Screen shot 2014-07-30 at 7.47.53 PM.png"/>
          <p:cNvPicPr>
            <a:picLocks noChangeAspect="1"/>
          </p:cNvPicPr>
          <p:nvPr/>
        </p:nvPicPr>
        <p:blipFill>
          <a:blip r:embed="rId4"/>
          <a:stretch>
            <a:fillRect/>
          </a:stretch>
        </p:blipFill>
        <p:spPr>
          <a:xfrm>
            <a:off x="1211908" y="3810000"/>
            <a:ext cx="2592566" cy="402395"/>
          </a:xfrm>
          <a:prstGeom prst="rect">
            <a:avLst/>
          </a:prstGeom>
        </p:spPr>
      </p:pic>
      <p:pic>
        <p:nvPicPr>
          <p:cNvPr id="27" name="Picture 26" descr="Screen shot 2014-07-30 at 7.58.08 PM.png"/>
          <p:cNvPicPr>
            <a:picLocks noChangeAspect="1"/>
          </p:cNvPicPr>
          <p:nvPr/>
        </p:nvPicPr>
        <p:blipFill>
          <a:blip r:embed="rId5"/>
          <a:stretch>
            <a:fillRect/>
          </a:stretch>
        </p:blipFill>
        <p:spPr>
          <a:xfrm>
            <a:off x="4876800" y="4191000"/>
            <a:ext cx="3418893" cy="2510846"/>
          </a:xfrm>
          <a:prstGeom prst="rect">
            <a:avLst/>
          </a:prstGeom>
        </p:spPr>
      </p:pic>
      <p:pic>
        <p:nvPicPr>
          <p:cNvPr id="28" name="Picture 27" descr="Screen shot 2014-07-30 at 8.04.35 PM.png"/>
          <p:cNvPicPr>
            <a:picLocks noChangeAspect="1"/>
          </p:cNvPicPr>
          <p:nvPr/>
        </p:nvPicPr>
        <p:blipFill>
          <a:blip r:embed="rId6"/>
          <a:stretch>
            <a:fillRect/>
          </a:stretch>
        </p:blipFill>
        <p:spPr>
          <a:xfrm>
            <a:off x="5257800" y="3962400"/>
            <a:ext cx="2934401" cy="395140"/>
          </a:xfrm>
          <a:prstGeom prst="rect">
            <a:avLst/>
          </a:prstGeom>
        </p:spPr>
      </p:pic>
      <p:sp>
        <p:nvSpPr>
          <p:cNvPr id="29" name="TextBox 28"/>
          <p:cNvSpPr txBox="1"/>
          <p:nvPr/>
        </p:nvSpPr>
        <p:spPr>
          <a:xfrm>
            <a:off x="6324600" y="2209800"/>
            <a:ext cx="2143066" cy="276999"/>
          </a:xfrm>
          <a:prstGeom prst="rect">
            <a:avLst/>
          </a:prstGeom>
          <a:noFill/>
        </p:spPr>
        <p:txBody>
          <a:bodyPr wrap="square" rtlCol="0">
            <a:spAutoFit/>
          </a:bodyPr>
          <a:lstStyle/>
          <a:p>
            <a:r>
              <a:rPr lang="en-US" sz="1200" dirty="0" smtClean="0"/>
              <a:t>      Landslide Location</a:t>
            </a:r>
            <a:endParaRPr lang="en-US" dirty="0"/>
          </a:p>
        </p:txBody>
      </p:sp>
      <p:sp>
        <p:nvSpPr>
          <p:cNvPr id="30" name="TextBox 29"/>
          <p:cNvSpPr txBox="1"/>
          <p:nvPr/>
        </p:nvSpPr>
        <p:spPr>
          <a:xfrm>
            <a:off x="7467600" y="3124200"/>
            <a:ext cx="431800" cy="369332"/>
          </a:xfrm>
          <a:prstGeom prst="rect">
            <a:avLst/>
          </a:prstGeom>
          <a:noFill/>
        </p:spPr>
        <p:txBody>
          <a:bodyPr wrap="square" rtlCol="0">
            <a:spAutoFit/>
          </a:bodyPr>
          <a:lstStyle/>
          <a:p>
            <a:r>
              <a:rPr lang="en-US" dirty="0" smtClean="0">
                <a:solidFill>
                  <a:srgbClr val="FF0000"/>
                </a:solidFill>
              </a:rPr>
              <a:t>X</a:t>
            </a:r>
            <a:endParaRPr lang="en-US" dirty="0">
              <a:solidFill>
                <a:srgbClr val="FF0000"/>
              </a:solidFill>
            </a:endParaRPr>
          </a:p>
        </p:txBody>
      </p:sp>
      <p:cxnSp>
        <p:nvCxnSpPr>
          <p:cNvPr id="31" name="Straight Arrow Connector 30"/>
          <p:cNvCxnSpPr>
            <a:stCxn id="30" idx="2"/>
          </p:cNvCxnSpPr>
          <p:nvPr/>
        </p:nvCxnSpPr>
        <p:spPr>
          <a:xfrm>
            <a:off x="7683500" y="3493532"/>
            <a:ext cx="165102" cy="12308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496191" y="1676400"/>
            <a:ext cx="3923409" cy="2133600"/>
            <a:chOff x="321094" y="1207683"/>
            <a:chExt cx="4744710" cy="2772081"/>
          </a:xfrm>
        </p:grpSpPr>
        <p:pic>
          <p:nvPicPr>
            <p:cNvPr id="26" name="Picture 25" descr="Screen shot 2014-07-30 at 7.47.39 PM.png"/>
            <p:cNvPicPr>
              <a:picLocks noChangeAspect="1"/>
            </p:cNvPicPr>
            <p:nvPr/>
          </p:nvPicPr>
          <p:blipFill>
            <a:blip r:embed="rId7"/>
            <a:stretch>
              <a:fillRect/>
            </a:stretch>
          </p:blipFill>
          <p:spPr>
            <a:xfrm>
              <a:off x="321094" y="1207683"/>
              <a:ext cx="4118399" cy="2764306"/>
            </a:xfrm>
            <a:prstGeom prst="rect">
              <a:avLst/>
            </a:prstGeom>
          </p:spPr>
        </p:pic>
        <p:sp>
          <p:nvSpPr>
            <p:cNvPr id="32" name="Rectangle 31"/>
            <p:cNvSpPr/>
            <p:nvPr/>
          </p:nvSpPr>
          <p:spPr>
            <a:xfrm>
              <a:off x="2495674" y="2581107"/>
              <a:ext cx="856968" cy="38200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2495674" y="1504692"/>
              <a:ext cx="2570130" cy="107641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95674" y="2963111"/>
              <a:ext cx="2477979" cy="101665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609600" y="4800600"/>
            <a:ext cx="3886200" cy="1077218"/>
          </a:xfrm>
          <a:prstGeom prst="rect">
            <a:avLst/>
          </a:prstGeom>
          <a:noFill/>
        </p:spPr>
        <p:txBody>
          <a:bodyPr wrap="square" rtlCol="0">
            <a:spAutoFit/>
          </a:bodyPr>
          <a:lstStyle/>
          <a:p>
            <a:r>
              <a:rPr lang="en-US" sz="1600" b="1" i="1" dirty="0" smtClean="0">
                <a:solidFill>
                  <a:srgbClr val="FF0000"/>
                </a:solidFill>
              </a:rPr>
              <a:t>Downstream from landslide location along crest of Ghats indicates huge jump in </a:t>
            </a:r>
            <a:r>
              <a:rPr lang="en-US" sz="1600" b="1" i="1" dirty="0" err="1" smtClean="0">
                <a:solidFill>
                  <a:srgbClr val="FF0000"/>
                </a:solidFill>
              </a:rPr>
              <a:t>streamflow</a:t>
            </a:r>
            <a:r>
              <a:rPr lang="en-US" sz="1600" b="1" i="1" dirty="0" smtClean="0">
                <a:solidFill>
                  <a:srgbClr val="FF0000"/>
                </a:solidFill>
              </a:rPr>
              <a:t> (1 km resolution) up to 1800 m</a:t>
            </a:r>
            <a:r>
              <a:rPr lang="en-US" sz="1600" b="1" i="1" baseline="30000" dirty="0" smtClean="0">
                <a:solidFill>
                  <a:srgbClr val="FF0000"/>
                </a:solidFill>
              </a:rPr>
              <a:t>3</a:t>
            </a:r>
            <a:r>
              <a:rPr lang="en-US" sz="1600" b="1" i="1" dirty="0" smtClean="0">
                <a:solidFill>
                  <a:srgbClr val="FF0000"/>
                </a:solidFill>
              </a:rPr>
              <a:t>/s</a:t>
            </a:r>
            <a:endParaRPr lang="en-US" sz="1600" b="1" i="1" dirty="0">
              <a:solidFill>
                <a:srgbClr val="FF0000"/>
              </a:solidFill>
            </a:endParaRPr>
          </a:p>
        </p:txBody>
      </p:sp>
      <p:sp>
        <p:nvSpPr>
          <p:cNvPr id="36" name="TextBox 35"/>
          <p:cNvSpPr txBox="1"/>
          <p:nvPr/>
        </p:nvSpPr>
        <p:spPr>
          <a:xfrm>
            <a:off x="440345" y="6509718"/>
            <a:ext cx="3626780" cy="307777"/>
          </a:xfrm>
          <a:prstGeom prst="rect">
            <a:avLst/>
          </a:prstGeom>
          <a:noFill/>
        </p:spPr>
        <p:txBody>
          <a:bodyPr wrap="square" rtlCol="0">
            <a:spAutoFit/>
          </a:bodyPr>
          <a:lstStyle/>
          <a:p>
            <a:r>
              <a:rPr lang="en-US" sz="1400" dirty="0" smtClean="0">
                <a:solidFill>
                  <a:srgbClr val="0000FF"/>
                </a:solidFill>
              </a:rPr>
              <a:t>Adler/Wu  U. of Maryland</a:t>
            </a:r>
            <a:endParaRPr lang="en-US" sz="1400" dirty="0">
              <a:solidFill>
                <a:srgbClr val="0000FF"/>
              </a:solidFill>
            </a:endParaRPr>
          </a:p>
        </p:txBody>
      </p:sp>
      <p:sp>
        <p:nvSpPr>
          <p:cNvPr id="3" name="5-Point Star 2"/>
          <p:cNvSpPr/>
          <p:nvPr/>
        </p:nvSpPr>
        <p:spPr>
          <a:xfrm>
            <a:off x="6324600" y="2209800"/>
            <a:ext cx="264647" cy="221302"/>
          </a:xfrm>
          <a:prstGeom prst="star5">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156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02" y="1449178"/>
            <a:ext cx="5065013" cy="441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276600" y="228600"/>
            <a:ext cx="2362200" cy="762000"/>
          </a:xfrm>
        </p:spPr>
        <p:txBody>
          <a:bodyPr>
            <a:normAutofit/>
          </a:bodyPr>
          <a:lstStyle/>
          <a:p>
            <a:pPr algn="ctr"/>
            <a:r>
              <a:rPr lang="en-US" i="1" dirty="0" smtClean="0">
                <a:solidFill>
                  <a:schemeClr val="tx1"/>
                </a:solidFill>
                <a:latin typeface="Candara"/>
                <a:cs typeface="Candara"/>
              </a:rPr>
              <a:t>Drought</a:t>
            </a:r>
            <a:endParaRPr lang="en-US" i="1" dirty="0">
              <a:solidFill>
                <a:schemeClr val="tx1"/>
              </a:solidFill>
              <a:latin typeface="Candara"/>
              <a:cs typeface="Candara"/>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44" y="4604415"/>
            <a:ext cx="23050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676400"/>
            <a:ext cx="3098629" cy="438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12715" y="6096000"/>
            <a:ext cx="7336600" cy="646331"/>
          </a:xfrm>
          <a:prstGeom prst="rect">
            <a:avLst/>
          </a:prstGeom>
          <a:noFill/>
        </p:spPr>
        <p:txBody>
          <a:bodyPr wrap="square" rtlCol="0">
            <a:spAutoFit/>
          </a:bodyPr>
          <a:lstStyle/>
          <a:p>
            <a:r>
              <a:rPr lang="en-US" sz="1200" dirty="0" smtClean="0"/>
              <a:t>Impact </a:t>
            </a:r>
            <a:r>
              <a:rPr lang="en-US" sz="1200" dirty="0"/>
              <a:t>of drought on </a:t>
            </a:r>
            <a:r>
              <a:rPr lang="en-US" sz="1200" dirty="0" smtClean="0"/>
              <a:t>California based </a:t>
            </a:r>
            <a:r>
              <a:rPr lang="en-US" sz="1200" dirty="0"/>
              <a:t>on data from </a:t>
            </a:r>
            <a:r>
              <a:rPr lang="en-US" sz="1200" dirty="0" smtClean="0"/>
              <a:t>the </a:t>
            </a:r>
            <a:r>
              <a:rPr lang="en-US" sz="1200" dirty="0" smtClean="0">
                <a:hlinkClick r:id="rId6"/>
              </a:rPr>
              <a:t>Moderate </a:t>
            </a:r>
            <a:r>
              <a:rPr lang="en-US" sz="1200" dirty="0">
                <a:hlinkClick r:id="rId6"/>
              </a:rPr>
              <a:t>Resolution </a:t>
            </a:r>
            <a:r>
              <a:rPr lang="en-US" sz="1200" dirty="0" smtClean="0">
                <a:hlinkClick r:id="rId6"/>
              </a:rPr>
              <a:t>Imaging </a:t>
            </a:r>
            <a:r>
              <a:rPr lang="en-US" sz="1200" dirty="0">
                <a:hlinkClick r:id="rId6"/>
              </a:rPr>
              <a:t>Spectroradiometer</a:t>
            </a:r>
            <a:r>
              <a:rPr lang="en-US" sz="1200" dirty="0"/>
              <a:t> (MODIS) on NASA’s Terra and Aqua satellites, the map contrasts plant health from January 17 to February 1, 2014, against average conditions for the same period over the past decade.</a:t>
            </a:r>
          </a:p>
        </p:txBody>
      </p:sp>
      <p:sp>
        <p:nvSpPr>
          <p:cNvPr id="4" name="TextBox 3"/>
          <p:cNvSpPr txBox="1"/>
          <p:nvPr/>
        </p:nvSpPr>
        <p:spPr>
          <a:xfrm>
            <a:off x="6172200" y="1371600"/>
            <a:ext cx="2236510" cy="261610"/>
          </a:xfrm>
          <a:prstGeom prst="rect">
            <a:avLst/>
          </a:prstGeom>
          <a:noFill/>
        </p:spPr>
        <p:txBody>
          <a:bodyPr wrap="none" rtlCol="0">
            <a:spAutoFit/>
          </a:bodyPr>
          <a:lstStyle/>
          <a:p>
            <a:r>
              <a:rPr lang="en-US" sz="1100" dirty="0"/>
              <a:t>http://</a:t>
            </a:r>
            <a:r>
              <a:rPr lang="en-US" sz="1100" dirty="0" err="1"/>
              <a:t>earthobservatory.nasa.gov</a:t>
            </a:r>
            <a:r>
              <a:rPr lang="en-US" sz="1100" dirty="0" smtClean="0"/>
              <a:t>/</a:t>
            </a:r>
            <a:endParaRPr lang="en-US" sz="1100" dirty="0"/>
          </a:p>
        </p:txBody>
      </p:sp>
    </p:spTree>
    <p:extLst>
      <p:ext uri="{BB962C8B-B14F-4D97-AF65-F5344CB8AC3E}">
        <p14:creationId xmlns:p14="http://schemas.microsoft.com/office/powerpoint/2010/main" val="13607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042" y="174625"/>
            <a:ext cx="6358122" cy="739775"/>
          </a:xfrm>
        </p:spPr>
        <p:txBody>
          <a:bodyPr>
            <a:normAutofit fontScale="90000"/>
          </a:bodyPr>
          <a:lstStyle/>
          <a:p>
            <a:r>
              <a:rPr lang="en-US" i="1" dirty="0" smtClean="0">
                <a:solidFill>
                  <a:schemeClr val="tx1"/>
                </a:solidFill>
                <a:latin typeface="Candara"/>
                <a:cs typeface="Candara"/>
              </a:rPr>
              <a:t>Agricultural Forecasting</a:t>
            </a:r>
            <a:endParaRPr lang="en-US" i="1" dirty="0">
              <a:solidFill>
                <a:schemeClr val="tx1"/>
              </a:solidFill>
              <a:latin typeface="Candara"/>
              <a:cs typeface="Candara"/>
            </a:endParaRPr>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4656137C-C38B-4860-AEEF-E2091D0BA244}" type="slidenum">
              <a:rPr lang="en-US" smtClean="0"/>
              <a:t>13</a:t>
            </a:fld>
            <a:endParaRPr lang="en-US"/>
          </a:p>
        </p:txBody>
      </p:sp>
      <p:sp>
        <p:nvSpPr>
          <p:cNvPr id="4" name="Text Placeholder 3"/>
          <p:cNvSpPr>
            <a:spLocks noGrp="1"/>
          </p:cNvSpPr>
          <p:nvPr>
            <p:ph type="body" sz="half" idx="4294967295"/>
          </p:nvPr>
        </p:nvSpPr>
        <p:spPr>
          <a:xfrm>
            <a:off x="5198873" y="1447800"/>
            <a:ext cx="3965575" cy="1828800"/>
          </a:xfrm>
          <a:prstGeom prst="rect">
            <a:avLst/>
          </a:prstGeom>
        </p:spPr>
        <p:txBody>
          <a:bodyPr>
            <a:noAutofit/>
          </a:bodyPr>
          <a:lstStyle/>
          <a:p>
            <a:pPr marL="0" indent="0">
              <a:buNone/>
            </a:pPr>
            <a:r>
              <a:rPr lang="en-US" sz="1800" b="0" dirty="0">
                <a:cs typeface="Arial" pitchFamily="34" charset="0"/>
              </a:rPr>
              <a:t>Accurate satellite precipitation estimates are critical to crop forecasts. Famine Earth Warning System (FEWS) relies on </a:t>
            </a:r>
            <a:r>
              <a:rPr lang="en-US" sz="1800" b="0" dirty="0" smtClean="0">
                <a:cs typeface="Arial" pitchFamily="34" charset="0"/>
              </a:rPr>
              <a:t>satellite precipitation </a:t>
            </a:r>
            <a:r>
              <a:rPr lang="en-US" sz="1800" b="0" dirty="0">
                <a:cs typeface="Arial" pitchFamily="34" charset="0"/>
              </a:rPr>
              <a:t>estimates for anticipating </a:t>
            </a:r>
            <a:r>
              <a:rPr lang="en-US" sz="1800" b="0" dirty="0" smtClean="0">
                <a:cs typeface="Arial" pitchFamily="34" charset="0"/>
              </a:rPr>
              <a:t>poor growing seasons.</a:t>
            </a:r>
            <a:endParaRPr lang="en-US" sz="1800" b="0" dirty="0">
              <a:cs typeface="Arial" pitchFamily="34" charset="0"/>
            </a:endParaRPr>
          </a:p>
        </p:txBody>
      </p:sp>
      <p:sp>
        <p:nvSpPr>
          <p:cNvPr id="16" name="TextBox 15"/>
          <p:cNvSpPr txBox="1"/>
          <p:nvPr/>
        </p:nvSpPr>
        <p:spPr>
          <a:xfrm>
            <a:off x="410908" y="5254823"/>
            <a:ext cx="1728102" cy="307777"/>
          </a:xfrm>
          <a:prstGeom prst="rect">
            <a:avLst/>
          </a:prstGeom>
          <a:noFill/>
        </p:spPr>
        <p:txBody>
          <a:bodyPr wrap="none" rtlCol="0">
            <a:spAutoFit/>
          </a:bodyPr>
          <a:lstStyle/>
          <a:p>
            <a:r>
              <a:rPr lang="en-US" sz="1400" dirty="0"/>
              <a:t>http://www.fews.net</a:t>
            </a:r>
          </a:p>
        </p:txBody>
      </p:sp>
      <p:sp>
        <p:nvSpPr>
          <p:cNvPr id="14" name="TextBox 13"/>
          <p:cNvSpPr txBox="1"/>
          <p:nvPr/>
        </p:nvSpPr>
        <p:spPr>
          <a:xfrm>
            <a:off x="1524000" y="1295400"/>
            <a:ext cx="2215671" cy="338554"/>
          </a:xfrm>
          <a:prstGeom prst="rect">
            <a:avLst/>
          </a:prstGeom>
          <a:noFill/>
        </p:spPr>
        <p:txBody>
          <a:bodyPr wrap="none" rtlCol="0">
            <a:spAutoFit/>
          </a:bodyPr>
          <a:lstStyle/>
          <a:p>
            <a:r>
              <a:rPr lang="en-US" sz="1600" dirty="0" smtClean="0"/>
              <a:t>Oct-Dec 2012 Outlook</a:t>
            </a:r>
            <a:endParaRPr lang="en-US" sz="1600" dirty="0"/>
          </a:p>
        </p:txBody>
      </p:sp>
      <p:pic>
        <p:nvPicPr>
          <p:cNvPr id="15" name="Picture 6" descr="http://www.fews.net/_fews/images/imagery/r2_medium_f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21" y="1626593"/>
            <a:ext cx="4623304" cy="36312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p:cNvSpPr txBox="1">
            <a:spLocks noChangeArrowheads="1"/>
          </p:cNvSpPr>
          <p:nvPr/>
        </p:nvSpPr>
        <p:spPr bwMode="auto">
          <a:xfrm>
            <a:off x="304800" y="5657671"/>
            <a:ext cx="419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mn-lt"/>
              </a:rPr>
              <a:t>Early Warning Explorer (EWX) for browsing time-series rainfall grids, NDVI, LST. http://earlywarning.usgs.gov</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265512"/>
            <a:ext cx="3581400" cy="35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578" y="5508638"/>
            <a:ext cx="1320027" cy="127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69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590800" y="152400"/>
            <a:ext cx="3886200" cy="838200"/>
          </a:xfrm>
        </p:spPr>
        <p:txBody>
          <a:bodyPr/>
          <a:lstStyle/>
          <a:p>
            <a:pPr algn="ctr"/>
            <a:r>
              <a:rPr lang="en-US" sz="4000" i="1" dirty="0" smtClean="0">
                <a:solidFill>
                  <a:schemeClr val="tx1"/>
                </a:solidFill>
                <a:latin typeface="Candara"/>
                <a:cs typeface="Candara"/>
              </a:rPr>
              <a:t>Disease Tracking</a:t>
            </a:r>
            <a:endParaRPr lang="en-US" sz="4000" i="1" dirty="0">
              <a:solidFill>
                <a:schemeClr val="tx1"/>
              </a:solidFill>
              <a:latin typeface="Candara"/>
              <a:cs typeface="Candara"/>
            </a:endParaRPr>
          </a:p>
        </p:txBody>
      </p:sp>
      <p:sp>
        <p:nvSpPr>
          <p:cNvPr id="19" name="Content Placeholder 1"/>
          <p:cNvSpPr txBox="1">
            <a:spLocks/>
          </p:cNvSpPr>
          <p:nvPr/>
        </p:nvSpPr>
        <p:spPr bwMode="auto">
          <a:xfrm>
            <a:off x="838200" y="1066800"/>
            <a:ext cx="7731059" cy="962192"/>
          </a:xfrm>
          <a:prstGeom prst="rect">
            <a:avLst/>
          </a:prstGeom>
          <a:noFill/>
          <a:ln w="9525">
            <a:noFill/>
            <a:miter lim="800000"/>
            <a:headEnd/>
            <a:tailEnd/>
          </a:ln>
        </p:spPr>
        <p:txBody>
          <a:bodyPr anchor="b">
            <a:prstTxWarp prst="textNoShape">
              <a:avLst/>
            </a:prstTxWarp>
          </a:bodyPr>
          <a:lstStyle/>
          <a:p>
            <a:pPr eaLnBrk="0" hangingPunct="0">
              <a:spcBef>
                <a:spcPct val="20000"/>
              </a:spcBef>
              <a:buFont typeface="Wingdings" charset="2"/>
              <a:buNone/>
            </a:pPr>
            <a:r>
              <a:rPr lang="en-US" sz="1800" dirty="0" smtClean="0">
                <a:solidFill>
                  <a:srgbClr val="000099"/>
                </a:solidFill>
                <a:cs typeface="Arial" pitchFamily="34" charset="0"/>
              </a:rPr>
              <a:t>Precipitation data has been used to estimate and trace the source areas of vector and river-borne diseases around the world. </a:t>
            </a:r>
            <a:endParaRPr lang="en-US" sz="1800" dirty="0">
              <a:solidFill>
                <a:srgbClr val="000099"/>
              </a:solidFill>
              <a:cs typeface="Arial" pitchFamily="34" charset="0"/>
            </a:endParaRPr>
          </a:p>
        </p:txBody>
      </p:sp>
      <p:pic>
        <p:nvPicPr>
          <p:cNvPr id="20" name="Picture 48"/>
          <p:cNvPicPr>
            <a:picLocks noChangeAspect="1" noChangeArrowheads="1"/>
          </p:cNvPicPr>
          <p:nvPr/>
        </p:nvPicPr>
        <p:blipFill>
          <a:blip r:embed="rId2"/>
          <a:srcRect/>
          <a:stretch>
            <a:fillRect/>
          </a:stretch>
        </p:blipFill>
        <p:spPr bwMode="auto">
          <a:xfrm>
            <a:off x="5156620" y="2457660"/>
            <a:ext cx="3987379" cy="3181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13"/>
          <p:cNvSpPr txBox="1">
            <a:spLocks noChangeArrowheads="1"/>
          </p:cNvSpPr>
          <p:nvPr/>
        </p:nvSpPr>
        <p:spPr bwMode="auto">
          <a:xfrm>
            <a:off x="6324600" y="5638800"/>
            <a:ext cx="2682875" cy="276225"/>
          </a:xfrm>
          <a:prstGeom prst="rect">
            <a:avLst/>
          </a:prstGeom>
          <a:noFill/>
          <a:ln w="9525">
            <a:noFill/>
            <a:miter lim="800000"/>
            <a:headEnd/>
            <a:tailEnd/>
          </a:ln>
        </p:spPr>
        <p:txBody>
          <a:bodyPr wrap="none">
            <a:spAutoFit/>
          </a:bodyPr>
          <a:lstStyle/>
          <a:p>
            <a:pPr algn="r"/>
            <a:r>
              <a:rPr lang="en-US" sz="1200" dirty="0">
                <a:latin typeface="Arial" charset="0"/>
                <a:cs typeface="Arial" charset="0"/>
              </a:rPr>
              <a:t>Courtesy of </a:t>
            </a:r>
            <a:r>
              <a:rPr lang="en-US" sz="1200" dirty="0" err="1">
                <a:latin typeface="Arial" charset="0"/>
                <a:cs typeface="Arial" charset="0"/>
              </a:rPr>
              <a:t>Bitew</a:t>
            </a:r>
            <a:r>
              <a:rPr lang="en-US" sz="1200" dirty="0">
                <a:latin typeface="Arial" charset="0"/>
                <a:cs typeface="Arial" charset="0"/>
              </a:rPr>
              <a:t> and </a:t>
            </a:r>
            <a:r>
              <a:rPr lang="en-US" sz="1200" dirty="0" err="1">
                <a:latin typeface="Arial" charset="0"/>
                <a:cs typeface="Arial" charset="0"/>
              </a:rPr>
              <a:t>Gebremichael</a:t>
            </a:r>
            <a:endParaRPr lang="en-US" sz="1200" dirty="0">
              <a:latin typeface="Arial" charset="0"/>
              <a:cs typeface="Arial" charset="0"/>
            </a:endParaRPr>
          </a:p>
        </p:txBody>
      </p:sp>
      <p:grpSp>
        <p:nvGrpSpPr>
          <p:cNvPr id="8" name="Group 7"/>
          <p:cNvGrpSpPr/>
          <p:nvPr/>
        </p:nvGrpSpPr>
        <p:grpSpPr>
          <a:xfrm>
            <a:off x="530986" y="2895600"/>
            <a:ext cx="3812414" cy="3468306"/>
            <a:chOff x="2105985" y="1430724"/>
            <a:chExt cx="5410200" cy="4953000"/>
          </a:xfrm>
        </p:grpSpPr>
        <p:sp>
          <p:nvSpPr>
            <p:cNvPr id="9" name="Rectangle 8"/>
            <p:cNvSpPr/>
            <p:nvPr/>
          </p:nvSpPr>
          <p:spPr>
            <a:xfrm>
              <a:off x="2105985" y="1430724"/>
              <a:ext cx="5410200" cy="495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7" descr="precip_10_color.jpg"/>
            <p:cNvPicPr>
              <a:picLocks noChangeAspect="1"/>
            </p:cNvPicPr>
            <p:nvPr/>
          </p:nvPicPr>
          <p:blipFill>
            <a:blip r:embed="rId3">
              <a:extLst>
                <a:ext uri="{28A0092B-C50C-407E-A947-70E740481C1C}">
                  <a14:useLocalDpi xmlns:a14="http://schemas.microsoft.com/office/drawing/2010/main" val="0"/>
                </a:ext>
              </a:extLst>
            </a:blip>
            <a:srcRect r="13792"/>
            <a:stretch>
              <a:fillRect/>
            </a:stretch>
          </p:blipFill>
          <p:spPr bwMode="auto">
            <a:xfrm>
              <a:off x="4720614" y="1608644"/>
              <a:ext cx="2746985" cy="440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Model_3_KM_322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969382"/>
              <a:ext cx="2630895" cy="340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precip_10_color.jpg"/>
            <p:cNvPicPr>
              <a:picLocks noChangeAspect="1"/>
            </p:cNvPicPr>
            <p:nvPr/>
          </p:nvPicPr>
          <p:blipFill>
            <a:blip r:embed="rId3">
              <a:extLst>
                <a:ext uri="{28A0092B-C50C-407E-A947-70E740481C1C}">
                  <a14:useLocalDpi xmlns:a14="http://schemas.microsoft.com/office/drawing/2010/main" val="0"/>
                </a:ext>
              </a:extLst>
            </a:blip>
            <a:srcRect l="19231" t="86311" r="40355" b="-232"/>
            <a:stretch>
              <a:fillRect/>
            </a:stretch>
          </p:blipFill>
          <p:spPr bwMode="auto">
            <a:xfrm>
              <a:off x="5029200" y="5412551"/>
              <a:ext cx="19224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2311935" y="1714521"/>
              <a:ext cx="2476499" cy="135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935" y="1526964"/>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5334000" y="5886332"/>
            <a:ext cx="3642486" cy="954107"/>
          </a:xfrm>
          <a:prstGeom prst="rect">
            <a:avLst/>
          </a:prstGeom>
          <a:noFill/>
        </p:spPr>
        <p:txBody>
          <a:bodyPr wrap="square" rtlCol="0">
            <a:spAutoFit/>
          </a:bodyPr>
          <a:lstStyle/>
          <a:p>
            <a:r>
              <a:rPr lang="en-US" sz="1400" dirty="0" smtClean="0">
                <a:solidFill>
                  <a:srgbClr val="000099"/>
                </a:solidFill>
                <a:cs typeface="Arial" pitchFamily="34" charset="0"/>
              </a:rPr>
              <a:t>Studies have found a relationship between </a:t>
            </a:r>
            <a:r>
              <a:rPr lang="en-US" sz="1400" dirty="0" smtClean="0">
                <a:solidFill>
                  <a:srgbClr val="000099"/>
                </a:solidFill>
                <a:cs typeface="Arial" pitchFamily="34" charset="0"/>
              </a:rPr>
              <a:t>satellite</a:t>
            </a:r>
            <a:r>
              <a:rPr lang="en-US" sz="1400" dirty="0" smtClean="0">
                <a:solidFill>
                  <a:srgbClr val="000099"/>
                </a:solidFill>
                <a:cs typeface="Arial" pitchFamily="34" charset="0"/>
              </a:rPr>
              <a:t> </a:t>
            </a:r>
            <a:r>
              <a:rPr lang="en-US" sz="1400" dirty="0" smtClean="0">
                <a:solidFill>
                  <a:srgbClr val="000099"/>
                </a:solidFill>
                <a:cs typeface="Arial" pitchFamily="34" charset="0"/>
              </a:rPr>
              <a:t>rain and the onset of this disease in local populations due to contact with snails in irrigation channels</a:t>
            </a:r>
            <a:endParaRPr lang="en-US" sz="1400" dirty="0"/>
          </a:p>
        </p:txBody>
      </p:sp>
      <p:sp>
        <p:nvSpPr>
          <p:cNvPr id="4" name="TextBox 3"/>
          <p:cNvSpPr txBox="1"/>
          <p:nvPr/>
        </p:nvSpPr>
        <p:spPr>
          <a:xfrm>
            <a:off x="5105400" y="2099846"/>
            <a:ext cx="3982180" cy="338554"/>
          </a:xfrm>
          <a:prstGeom prst="rect">
            <a:avLst/>
          </a:prstGeom>
          <a:noFill/>
        </p:spPr>
        <p:txBody>
          <a:bodyPr wrap="none" rtlCol="0">
            <a:spAutoFit/>
          </a:bodyPr>
          <a:lstStyle/>
          <a:p>
            <a:r>
              <a:rPr lang="en-US" sz="1600" dirty="0" err="1">
                <a:latin typeface="+mn-lt"/>
                <a:cs typeface="Arial" pitchFamily="34" charset="0"/>
              </a:rPr>
              <a:t>Schistosomiasis</a:t>
            </a:r>
            <a:r>
              <a:rPr lang="en-US" sz="1600" dirty="0">
                <a:latin typeface="+mn-lt"/>
                <a:cs typeface="Arial" pitchFamily="34" charset="0"/>
              </a:rPr>
              <a:t> (snail-spread) in Ethiopia</a:t>
            </a:r>
            <a:endParaRPr lang="en-US" sz="1600" dirty="0">
              <a:latin typeface="+mn-lt"/>
            </a:endParaRPr>
          </a:p>
        </p:txBody>
      </p:sp>
      <p:sp>
        <p:nvSpPr>
          <p:cNvPr id="17" name="TextBox 16"/>
          <p:cNvSpPr txBox="1"/>
          <p:nvPr/>
        </p:nvSpPr>
        <p:spPr>
          <a:xfrm>
            <a:off x="533400" y="2438400"/>
            <a:ext cx="3803257" cy="369332"/>
          </a:xfrm>
          <a:prstGeom prst="rect">
            <a:avLst/>
          </a:prstGeom>
          <a:noFill/>
        </p:spPr>
        <p:txBody>
          <a:bodyPr wrap="none" rtlCol="0">
            <a:spAutoFit/>
          </a:bodyPr>
          <a:lstStyle/>
          <a:p>
            <a:pPr indent="0" algn="ctr">
              <a:buFont typeface="Wingdings" charset="0"/>
              <a:buNone/>
            </a:pPr>
            <a:r>
              <a:rPr lang="en-US" sz="1800" dirty="0">
                <a:latin typeface="+mn-lt"/>
                <a:ea typeface="MS PGothic" charset="0"/>
                <a:cs typeface="MS PGothic" charset="0"/>
              </a:rPr>
              <a:t>Observed Plague Cases in Uganda</a:t>
            </a:r>
          </a:p>
        </p:txBody>
      </p:sp>
      <p:sp>
        <p:nvSpPr>
          <p:cNvPr id="18" name="TextBox 11"/>
          <p:cNvSpPr txBox="1">
            <a:spLocks noChangeArrowheads="1"/>
          </p:cNvSpPr>
          <p:nvPr/>
        </p:nvSpPr>
        <p:spPr bwMode="auto">
          <a:xfrm>
            <a:off x="435722" y="6578272"/>
            <a:ext cx="32464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i="1" dirty="0"/>
              <a:t>Monaghan et al. 2012; MacMillan et al., 2012</a:t>
            </a:r>
          </a:p>
        </p:txBody>
      </p:sp>
      <p:sp>
        <p:nvSpPr>
          <p:cNvPr id="22" name="TextBox 13"/>
          <p:cNvSpPr txBox="1">
            <a:spLocks noChangeArrowheads="1"/>
          </p:cNvSpPr>
          <p:nvPr/>
        </p:nvSpPr>
        <p:spPr bwMode="auto">
          <a:xfrm>
            <a:off x="492919" y="6319043"/>
            <a:ext cx="40252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000099"/>
                </a:solidFill>
              </a:rPr>
              <a:t>Cases are associated with wetter, cooler regions</a:t>
            </a:r>
          </a:p>
        </p:txBody>
      </p:sp>
    </p:spTree>
    <p:extLst>
      <p:ext uri="{BB962C8B-B14F-4D97-AF65-F5344CB8AC3E}">
        <p14:creationId xmlns:p14="http://schemas.microsoft.com/office/powerpoint/2010/main" val="38282923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968644" cy="815975"/>
          </a:xfrm>
        </p:spPr>
        <p:txBody>
          <a:bodyPr/>
          <a:lstStyle/>
          <a:p>
            <a:pPr algn="ctr"/>
            <a:r>
              <a:rPr lang="en-US" sz="4000" i="1" dirty="0" smtClean="0">
                <a:solidFill>
                  <a:schemeClr val="tx1"/>
                </a:solidFill>
                <a:latin typeface="Candara"/>
                <a:cs typeface="Candara"/>
              </a:rPr>
              <a:t>GPM Core Observatory Launch</a:t>
            </a:r>
            <a:endParaRPr lang="en-US" sz="4000" i="1" dirty="0">
              <a:solidFill>
                <a:schemeClr val="tx1"/>
              </a:solidFill>
              <a:latin typeface="Candara"/>
              <a:cs typeface="Candara"/>
            </a:endParaRPr>
          </a:p>
        </p:txBody>
      </p:sp>
      <p:pic>
        <p:nvPicPr>
          <p:cNvPr id="6" name="GPM_Launch_2-27-14_ipod_lg.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51934" y="1371600"/>
            <a:ext cx="8263466" cy="4648200"/>
          </a:xfrm>
        </p:spPr>
      </p:pic>
      <p:sp>
        <p:nvSpPr>
          <p:cNvPr id="4" name="Rectangle 3"/>
          <p:cNvSpPr/>
          <p:nvPr/>
        </p:nvSpPr>
        <p:spPr>
          <a:xfrm>
            <a:off x="14110" y="6400800"/>
            <a:ext cx="9129889" cy="461665"/>
          </a:xfrm>
          <a:prstGeom prst="rect">
            <a:avLst/>
          </a:prstGeom>
        </p:spPr>
        <p:txBody>
          <a:bodyPr wrap="square">
            <a:spAutoFit/>
          </a:bodyPr>
          <a:lstStyle/>
          <a:p>
            <a:r>
              <a:rPr lang="en-US" dirty="0" smtClean="0"/>
              <a:t>February 27, 2014.  1</a:t>
            </a:r>
            <a:r>
              <a:rPr lang="en-US" dirty="0"/>
              <a:t>:37 p.m. </a:t>
            </a:r>
            <a:r>
              <a:rPr lang="en-US" dirty="0" smtClean="0"/>
              <a:t>EST</a:t>
            </a:r>
            <a:endParaRPr lang="en-US" dirty="0"/>
          </a:p>
        </p:txBody>
      </p:sp>
    </p:spTree>
    <p:extLst>
      <p:ext uri="{BB962C8B-B14F-4D97-AF65-F5344CB8AC3E}">
        <p14:creationId xmlns:p14="http://schemas.microsoft.com/office/powerpoint/2010/main" val="42420476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17717"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391400" cy="792162"/>
          </a:xfrm>
        </p:spPr>
        <p:txBody>
          <a:bodyPr/>
          <a:lstStyle/>
          <a:p>
            <a:pPr algn="ctr"/>
            <a:r>
              <a:rPr lang="en-US" sz="4000" i="1" dirty="0" smtClean="0">
                <a:solidFill>
                  <a:schemeClr val="tx1"/>
                </a:solidFill>
                <a:latin typeface="Candara"/>
                <a:cs typeface="Candara"/>
              </a:rPr>
              <a:t>The GPM Core Observatory</a:t>
            </a:r>
            <a:endParaRPr lang="en-US" sz="4000" i="1" dirty="0">
              <a:solidFill>
                <a:schemeClr val="tx1"/>
              </a:solidFill>
              <a:latin typeface="Candara"/>
              <a:cs typeface="Candara"/>
            </a:endParaRPr>
          </a:p>
        </p:txBody>
      </p:sp>
      <p:pic>
        <p:nvPicPr>
          <p:cNvPr id="10" name="GPM_instrumen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524000"/>
            <a:ext cx="8398935" cy="4724400"/>
          </a:xfrm>
          <a:prstGeom prst="rect">
            <a:avLst/>
          </a:prstGeom>
        </p:spPr>
      </p:pic>
    </p:spTree>
    <p:extLst>
      <p:ext uri="{BB962C8B-B14F-4D97-AF65-F5344CB8AC3E}">
        <p14:creationId xmlns:p14="http://schemas.microsoft.com/office/powerpoint/2010/main" val="3217039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2400"/>
            <a:ext cx="4648200" cy="838200"/>
          </a:xfrm>
        </p:spPr>
        <p:txBody>
          <a:bodyPr>
            <a:normAutofit/>
          </a:bodyPr>
          <a:lstStyle/>
          <a:p>
            <a:pPr algn="ctr">
              <a:defRPr/>
            </a:pPr>
            <a:r>
              <a:rPr lang="en-US" sz="4000" i="1" dirty="0" smtClean="0">
                <a:solidFill>
                  <a:schemeClr val="tx1"/>
                </a:solidFill>
                <a:latin typeface="Candara"/>
                <a:ea typeface="ＭＳ Ｐゴシック" charset="-128"/>
                <a:cs typeface="Candara"/>
              </a:rPr>
              <a:t>Severe Storms</a:t>
            </a:r>
            <a:endParaRPr lang="en-US" sz="4000" i="1" dirty="0">
              <a:solidFill>
                <a:schemeClr val="tx1"/>
              </a:solidFill>
              <a:latin typeface="Candara"/>
              <a:ea typeface="ＭＳ Ｐゴシック" charset="-128"/>
              <a:cs typeface="Candara"/>
            </a:endParaRPr>
          </a:p>
        </p:txBody>
      </p:sp>
      <p:pic>
        <p:nvPicPr>
          <p:cNvPr id="6" name="a00325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313505"/>
            <a:ext cx="6783060" cy="5087295"/>
          </a:xfrm>
          <a:prstGeom prst="rect">
            <a:avLst/>
          </a:prstGeom>
        </p:spPr>
      </p:pic>
    </p:spTree>
    <p:extLst>
      <p:ext uri="{BB962C8B-B14F-4D97-AF65-F5344CB8AC3E}">
        <p14:creationId xmlns:p14="http://schemas.microsoft.com/office/powerpoint/2010/main" val="2771423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rain_and_snow.zoomed.GMI_GPROF-NMQ.V01B.140318.29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1412875"/>
            <a:ext cx="44704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descr="rain_and_snow.zoomed.GMI_GPROF-NMQ.V01B.140328.45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700213"/>
            <a:ext cx="4795838"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 descr="Screen Shot 2014-06-25 at 5.26.1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38" y="4292600"/>
            <a:ext cx="43561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descr="balkan_flood_accumulations.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4581525"/>
            <a:ext cx="4105275"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2133600" y="381000"/>
            <a:ext cx="46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i="1" dirty="0" smtClean="0"/>
              <a:t>GPM GMI Rainfall Retrieval</a:t>
            </a:r>
            <a:endParaRPr lang="en-US" sz="2800" i="1" dirty="0"/>
          </a:p>
        </p:txBody>
      </p:sp>
    </p:spTree>
    <p:extLst>
      <p:ext uri="{BB962C8B-B14F-4D97-AF65-F5344CB8AC3E}">
        <p14:creationId xmlns:p14="http://schemas.microsoft.com/office/powerpoint/2010/main" val="24173546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3505200" y="381000"/>
            <a:ext cx="20495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i="1" dirty="0" smtClean="0">
                <a:latin typeface="Candara"/>
                <a:cs typeface="Candara"/>
              </a:rPr>
              <a:t>Summary</a:t>
            </a:r>
            <a:endParaRPr lang="en-US" sz="3600" i="1" dirty="0">
              <a:latin typeface="Candara"/>
              <a:cs typeface="Candara"/>
            </a:endParaRPr>
          </a:p>
        </p:txBody>
      </p:sp>
      <p:sp>
        <p:nvSpPr>
          <p:cNvPr id="8" name="TextBox 7"/>
          <p:cNvSpPr txBox="1"/>
          <p:nvPr/>
        </p:nvSpPr>
        <p:spPr>
          <a:xfrm>
            <a:off x="762000" y="1828800"/>
            <a:ext cx="7696200" cy="3785652"/>
          </a:xfrm>
          <a:prstGeom prst="rect">
            <a:avLst/>
          </a:prstGeom>
          <a:noFill/>
        </p:spPr>
        <p:txBody>
          <a:bodyPr wrap="square" rtlCol="0">
            <a:spAutoFit/>
          </a:bodyPr>
          <a:lstStyle/>
          <a:p>
            <a:r>
              <a:rPr lang="en-US" i="1" dirty="0" smtClean="0"/>
              <a:t>All nations measure precipitation to the best of their ability.</a:t>
            </a:r>
          </a:p>
          <a:p>
            <a:r>
              <a:rPr lang="en-US" i="1" dirty="0"/>
              <a:t>	W</a:t>
            </a:r>
            <a:r>
              <a:rPr lang="en-US" i="1" dirty="0" smtClean="0"/>
              <a:t>eather prediction</a:t>
            </a:r>
          </a:p>
          <a:p>
            <a:r>
              <a:rPr lang="en-US" i="1" dirty="0"/>
              <a:t>	</a:t>
            </a:r>
            <a:r>
              <a:rPr lang="en-US" i="1" dirty="0" smtClean="0"/>
              <a:t>Agriculture</a:t>
            </a:r>
          </a:p>
          <a:p>
            <a:r>
              <a:rPr lang="en-US" i="1" dirty="0"/>
              <a:t>	</a:t>
            </a:r>
            <a:r>
              <a:rPr lang="en-US" i="1" dirty="0" smtClean="0"/>
              <a:t>Flood prediction as well as recovery efforts</a:t>
            </a:r>
          </a:p>
          <a:p>
            <a:r>
              <a:rPr lang="en-US" i="1" dirty="0"/>
              <a:t>	</a:t>
            </a:r>
            <a:r>
              <a:rPr lang="en-US" i="1" dirty="0" smtClean="0"/>
              <a:t>Drought relief efforts</a:t>
            </a:r>
          </a:p>
          <a:p>
            <a:r>
              <a:rPr lang="en-US" i="1" dirty="0"/>
              <a:t>	</a:t>
            </a:r>
            <a:r>
              <a:rPr lang="en-US" i="1" dirty="0" smtClean="0"/>
              <a:t>Disease outbreaks</a:t>
            </a:r>
          </a:p>
          <a:p>
            <a:r>
              <a:rPr lang="en-US" i="1" dirty="0"/>
              <a:t>	</a:t>
            </a:r>
            <a:endParaRPr lang="en-US" i="1" dirty="0" smtClean="0"/>
          </a:p>
          <a:p>
            <a:r>
              <a:rPr lang="en-US" i="1" dirty="0" smtClean="0"/>
              <a:t>Satellites have a unique role to play in filling the gaps that exist with surface networks.</a:t>
            </a:r>
            <a:endParaRPr lang="en-US" dirty="0"/>
          </a:p>
        </p:txBody>
      </p:sp>
    </p:spTree>
    <p:extLst>
      <p:ext uri="{BB962C8B-B14F-4D97-AF65-F5344CB8AC3E}">
        <p14:creationId xmlns:p14="http://schemas.microsoft.com/office/powerpoint/2010/main" val="17201408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47800" y="304800"/>
            <a:ext cx="7162800" cy="762000"/>
          </a:xfrm>
        </p:spPr>
        <p:txBody>
          <a:bodyPr/>
          <a:lstStyle/>
          <a:p>
            <a:pPr algn="ctr" eaLnBrk="1" hangingPunct="1"/>
            <a:r>
              <a:rPr lang="en-US" sz="3200" i="1" dirty="0" smtClean="0">
                <a:solidFill>
                  <a:schemeClr val="tx1"/>
                </a:solidFill>
                <a:ea typeface="ＭＳ Ｐゴシック" pitchFamily="-107" charset="-128"/>
                <a:cs typeface="ＭＳ Ｐゴシック" pitchFamily="-107" charset="-128"/>
              </a:rPr>
              <a:t>Precipitation Products</a:t>
            </a:r>
            <a:r>
              <a:rPr lang="en-US" sz="2800" i="1" dirty="0" smtClean="0">
                <a:solidFill>
                  <a:schemeClr val="tx1"/>
                </a:solidFill>
                <a:ea typeface="ＭＳ Ｐゴシック" pitchFamily="-107" charset="-128"/>
                <a:cs typeface="ＭＳ Ｐゴシック" pitchFamily="-107" charset="-128"/>
              </a:rPr>
              <a:t/>
            </a:r>
            <a:br>
              <a:rPr lang="en-US" sz="2800" i="1" dirty="0" smtClean="0">
                <a:solidFill>
                  <a:schemeClr val="tx1"/>
                </a:solidFill>
                <a:ea typeface="ＭＳ Ｐゴシック" pitchFamily="-107" charset="-128"/>
                <a:cs typeface="ＭＳ Ｐゴシック" pitchFamily="-107" charset="-128"/>
              </a:rPr>
            </a:br>
            <a:endParaRPr lang="en-US" dirty="0">
              <a:solidFill>
                <a:schemeClr val="tx1"/>
              </a:solidFill>
              <a:ea typeface="ＭＳ Ｐゴシック" pitchFamily="-107" charset="-128"/>
              <a:cs typeface="ＭＳ Ｐゴシック" pitchFamily="-107" charset="-128"/>
            </a:endParaRPr>
          </a:p>
        </p:txBody>
      </p:sp>
      <p:sp>
        <p:nvSpPr>
          <p:cNvPr id="5" name="TextBox 4"/>
          <p:cNvSpPr txBox="1"/>
          <p:nvPr/>
        </p:nvSpPr>
        <p:spPr>
          <a:xfrm>
            <a:off x="838200" y="2362200"/>
            <a:ext cx="7696200" cy="2308324"/>
          </a:xfrm>
          <a:prstGeom prst="rect">
            <a:avLst/>
          </a:prstGeom>
          <a:noFill/>
        </p:spPr>
        <p:txBody>
          <a:bodyPr wrap="square" rtlCol="0">
            <a:spAutoFit/>
          </a:bodyPr>
          <a:lstStyle/>
          <a:p>
            <a:r>
              <a:rPr lang="en-US" i="1" dirty="0" smtClean="0"/>
              <a:t>Climate –  Highest possible quality, unbiased sampling with associated uncertainty.  </a:t>
            </a:r>
          </a:p>
          <a:p>
            <a:endParaRPr lang="en-US" i="1" dirty="0" smtClean="0"/>
          </a:p>
          <a:p>
            <a:endParaRPr lang="en-US" i="1" dirty="0"/>
          </a:p>
          <a:p>
            <a:r>
              <a:rPr lang="en-US" i="1" dirty="0" smtClean="0"/>
              <a:t>Weather  – Frequent, high </a:t>
            </a:r>
            <a:r>
              <a:rPr lang="en-US" i="1" dirty="0" smtClean="0"/>
              <a:t>resolution </a:t>
            </a:r>
            <a:r>
              <a:rPr lang="en-US" i="1" dirty="0" smtClean="0"/>
              <a:t>measurements with associated uncertainties. </a:t>
            </a:r>
            <a:endParaRPr lang="en-US" dirty="0"/>
          </a:p>
        </p:txBody>
      </p:sp>
      <p:pic>
        <p:nvPicPr>
          <p:cNvPr id="6" name="Picture 14" descr="2010_NEW_CIRA_LOGO"/>
          <p:cNvPicPr>
            <a:picLocks noChangeAspect="1" noChangeArrowheads="1"/>
          </p:cNvPicPr>
          <p:nvPr/>
        </p:nvPicPr>
        <p:blipFill>
          <a:blip r:embed="rId3" cstate="print"/>
          <a:srcRect/>
          <a:stretch>
            <a:fillRect/>
          </a:stretch>
        </p:blipFill>
        <p:spPr bwMode="auto">
          <a:xfrm>
            <a:off x="7239000" y="6085796"/>
            <a:ext cx="1905000" cy="74988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00200" y="228600"/>
            <a:ext cx="6248400" cy="762000"/>
          </a:xfrm>
        </p:spPr>
        <p:txBody>
          <a:bodyPr/>
          <a:lstStyle/>
          <a:p>
            <a:pPr algn="ctr" eaLnBrk="1" hangingPunct="1"/>
            <a:r>
              <a:rPr lang="en-US" sz="2800" i="1" dirty="0">
                <a:solidFill>
                  <a:schemeClr val="tx1"/>
                </a:solidFill>
                <a:ea typeface="ＭＳ Ｐゴシック" pitchFamily="-107" charset="-128"/>
                <a:cs typeface="ＭＳ Ｐゴシック" pitchFamily="-107" charset="-128"/>
              </a:rPr>
              <a:t>Satellite </a:t>
            </a:r>
            <a:r>
              <a:rPr lang="en-US" sz="2800" i="1" dirty="0" smtClean="0">
                <a:solidFill>
                  <a:schemeClr val="tx1"/>
                </a:solidFill>
                <a:ea typeface="ＭＳ Ｐゴシック" pitchFamily="-107" charset="-128"/>
                <a:cs typeface="ＭＳ Ｐゴシック" pitchFamily="-107" charset="-128"/>
              </a:rPr>
              <a:t>Sensor/Retrieval Methods</a:t>
            </a:r>
            <a:endParaRPr lang="en-US" sz="3200" dirty="0">
              <a:solidFill>
                <a:schemeClr val="tx1"/>
              </a:solidFill>
              <a:ea typeface="ＭＳ Ｐゴシック" pitchFamily="-107" charset="-128"/>
              <a:cs typeface="ＭＳ Ｐゴシック" pitchFamily="-107" charset="-128"/>
            </a:endParaRPr>
          </a:p>
        </p:txBody>
      </p:sp>
      <p:sp>
        <p:nvSpPr>
          <p:cNvPr id="17411" name="Rectangle 3"/>
          <p:cNvSpPr>
            <a:spLocks noGrp="1" noChangeArrowheads="1"/>
          </p:cNvSpPr>
          <p:nvPr>
            <p:ph type="body" idx="1"/>
          </p:nvPr>
        </p:nvSpPr>
        <p:spPr>
          <a:xfrm>
            <a:off x="609600" y="1524000"/>
            <a:ext cx="8153400" cy="5257800"/>
          </a:xfrm>
        </p:spPr>
        <p:txBody>
          <a:bodyPr/>
          <a:lstStyle/>
          <a:p>
            <a:pPr marL="0" indent="0" algn="ctr" eaLnBrk="1" hangingPunct="1">
              <a:lnSpc>
                <a:spcPct val="90000"/>
              </a:lnSpc>
              <a:buNone/>
            </a:pPr>
            <a:r>
              <a:rPr lang="en-US" sz="2000" u="sng" dirty="0">
                <a:solidFill>
                  <a:srgbClr val="000090"/>
                </a:solidFill>
              </a:rPr>
              <a:t>Single Sensor Approaches</a:t>
            </a:r>
            <a:r>
              <a:rPr lang="en-US" sz="2000" dirty="0">
                <a:solidFill>
                  <a:srgbClr val="000090"/>
                </a:solidFill>
              </a:rPr>
              <a:t> </a:t>
            </a:r>
            <a:endParaRPr lang="en-US" sz="2000" dirty="0" smtClean="0">
              <a:solidFill>
                <a:srgbClr val="000090"/>
              </a:solidFill>
            </a:endParaRPr>
          </a:p>
          <a:p>
            <a:pPr marL="0" indent="0" algn="ctr" eaLnBrk="1" hangingPunct="1">
              <a:lnSpc>
                <a:spcPct val="90000"/>
              </a:lnSpc>
              <a:buNone/>
            </a:pPr>
            <a:endParaRPr lang="en-US" sz="1800" i="1" dirty="0" smtClean="0">
              <a:ea typeface="ＭＳ Ｐゴシック" pitchFamily="-107" charset="-128"/>
              <a:cs typeface="ＭＳ Ｐゴシック" pitchFamily="-107" charset="-128"/>
            </a:endParaRPr>
          </a:p>
          <a:p>
            <a:pPr eaLnBrk="1" hangingPunct="1">
              <a:lnSpc>
                <a:spcPct val="90000"/>
              </a:lnSpc>
              <a:buFont typeface="Wingdings" pitchFamily="-107" charset="2"/>
              <a:buChar char="Ø"/>
            </a:pPr>
            <a:r>
              <a:rPr lang="en-US" sz="1800" i="1" dirty="0" smtClean="0">
                <a:ea typeface="ＭＳ Ｐゴシック" pitchFamily="-107" charset="-128"/>
                <a:cs typeface="ＭＳ Ｐゴシック" pitchFamily="-107" charset="-128"/>
              </a:rPr>
              <a:t>Rain gauges (as early as 1000 BC)</a:t>
            </a:r>
          </a:p>
          <a:p>
            <a:pPr eaLnBrk="1" hangingPunct="1">
              <a:lnSpc>
                <a:spcPct val="90000"/>
              </a:lnSpc>
              <a:buFont typeface="Wingdings" pitchFamily="-107" charset="2"/>
              <a:buChar char="Ø"/>
            </a:pPr>
            <a:r>
              <a:rPr lang="en-US" sz="1800" i="1" dirty="0">
                <a:ea typeface="ＭＳ Ｐゴシック" pitchFamily="-107" charset="-128"/>
                <a:cs typeface="ＭＳ Ｐゴシック" pitchFamily="-107" charset="-128"/>
              </a:rPr>
              <a:t>Infrared </a:t>
            </a:r>
            <a:r>
              <a:rPr lang="en-US" sz="1800" i="1" dirty="0" smtClean="0">
                <a:ea typeface="ＭＳ Ｐゴシック" pitchFamily="-107" charset="-128"/>
                <a:cs typeface="ＭＳ Ｐゴシック" pitchFamily="-107" charset="-128"/>
              </a:rPr>
              <a:t> </a:t>
            </a:r>
            <a:r>
              <a:rPr lang="en-US" sz="1800" i="1" dirty="0">
                <a:ea typeface="ＭＳ Ｐゴシック" pitchFamily="-107" charset="-128"/>
                <a:cs typeface="ＭＳ Ｐゴシック" pitchFamily="-107" charset="-128"/>
              </a:rPr>
              <a:t>(GPI/</a:t>
            </a:r>
            <a:r>
              <a:rPr lang="en-US" sz="1800" i="1" dirty="0" smtClean="0">
                <a:ea typeface="ＭＳ Ｐゴシック" pitchFamily="-107" charset="-128"/>
                <a:cs typeface="ＭＳ Ｐゴシック" pitchFamily="-107" charset="-128"/>
              </a:rPr>
              <a:t>OLR)</a:t>
            </a:r>
            <a:endParaRPr lang="en-US" sz="1800" i="1" dirty="0">
              <a:ea typeface="ＭＳ Ｐゴシック" pitchFamily="-107" charset="-128"/>
              <a:cs typeface="ＭＳ Ｐゴシック" pitchFamily="-107" charset="-128"/>
            </a:endParaRPr>
          </a:p>
          <a:p>
            <a:pPr eaLnBrk="1" hangingPunct="1">
              <a:lnSpc>
                <a:spcPct val="90000"/>
              </a:lnSpc>
              <a:buFont typeface="Wingdings" pitchFamily="-107" charset="2"/>
              <a:buChar char="Ø"/>
            </a:pPr>
            <a:r>
              <a:rPr lang="en-US" sz="1800" i="1" dirty="0">
                <a:ea typeface="ＭＳ Ｐゴシック" pitchFamily="-107" charset="-128"/>
                <a:cs typeface="ＭＳ Ｐゴシック" pitchFamily="-107" charset="-128"/>
              </a:rPr>
              <a:t>Microwave Sounding Radiometers </a:t>
            </a:r>
            <a:endParaRPr lang="en-US" sz="1800" i="1" dirty="0" smtClean="0">
              <a:ea typeface="ＭＳ Ｐゴシック" pitchFamily="-107" charset="-128"/>
              <a:cs typeface="ＭＳ Ｐゴシック" pitchFamily="-107" charset="-128"/>
            </a:endParaRPr>
          </a:p>
          <a:p>
            <a:pPr marL="0" indent="0" eaLnBrk="1" hangingPunct="1">
              <a:lnSpc>
                <a:spcPct val="90000"/>
              </a:lnSpc>
              <a:buNone/>
            </a:pPr>
            <a:r>
              <a:rPr lang="en-US" sz="1800" i="1" dirty="0" smtClean="0">
                <a:ea typeface="ＭＳ Ｐゴシック" pitchFamily="-107" charset="-128"/>
                <a:cs typeface="ＭＳ Ｐゴシック" pitchFamily="-107" charset="-128"/>
              </a:rPr>
              <a:t>	</a:t>
            </a:r>
            <a:r>
              <a:rPr lang="en-US" sz="1600" i="1" dirty="0" smtClean="0">
                <a:ea typeface="ＭＳ Ｐゴシック" pitchFamily="-107" charset="-128"/>
                <a:cs typeface="ＭＳ Ｐゴシック" pitchFamily="-107" charset="-128"/>
              </a:rPr>
              <a:t>MSU </a:t>
            </a:r>
            <a:r>
              <a:rPr lang="en-US" sz="1600" i="1" dirty="0">
                <a:ea typeface="ＭＳ Ｐゴシック" pitchFamily="-107" charset="-128"/>
                <a:cs typeface="ＭＳ Ｐゴシック" pitchFamily="-107" charset="-128"/>
                <a:sym typeface="Symbol" pitchFamily="-107" charset="2"/>
              </a:rPr>
              <a:t> </a:t>
            </a:r>
            <a:r>
              <a:rPr lang="en-US" sz="1600" i="1" dirty="0" smtClean="0">
                <a:ea typeface="ＭＳ Ｐゴシック" pitchFamily="-107" charset="-128"/>
                <a:cs typeface="ＭＳ Ｐゴシック" pitchFamily="-107" charset="-128"/>
                <a:sym typeface="Symbol" pitchFamily="-107" charset="2"/>
              </a:rPr>
              <a:t>AMSU </a:t>
            </a:r>
            <a:r>
              <a:rPr lang="en-US" sz="1600" i="1" dirty="0">
                <a:ea typeface="ＭＳ Ｐゴシック" pitchFamily="-107" charset="-128"/>
                <a:cs typeface="ＭＳ Ｐゴシック" pitchFamily="-107" charset="-128"/>
                <a:sym typeface="Symbol" pitchFamily="-107" charset="2"/>
              </a:rPr>
              <a:t> </a:t>
            </a:r>
            <a:r>
              <a:rPr lang="en-US" sz="1600" i="1" dirty="0" smtClean="0">
                <a:ea typeface="ＭＳ Ｐゴシック" pitchFamily="-107" charset="-128"/>
                <a:cs typeface="ＭＳ Ｐゴシック" pitchFamily="-107" charset="-128"/>
                <a:sym typeface="Symbol" pitchFamily="-107" charset="2"/>
              </a:rPr>
              <a:t>ATMS </a:t>
            </a:r>
            <a:r>
              <a:rPr lang="en-US" sz="1600" i="1" dirty="0">
                <a:ea typeface="ＭＳ Ｐゴシック" pitchFamily="-107" charset="-128"/>
                <a:cs typeface="ＭＳ Ｐゴシック" pitchFamily="-107" charset="-128"/>
                <a:sym typeface="Symbol" pitchFamily="-107" charset="2"/>
              </a:rPr>
              <a:t> </a:t>
            </a:r>
            <a:r>
              <a:rPr lang="en-US" sz="1600" i="1" dirty="0" smtClean="0">
                <a:ea typeface="ＭＳ Ｐゴシック" pitchFamily="-107" charset="-128"/>
                <a:cs typeface="ＭＳ Ｐゴシック" pitchFamily="-107" charset="-128"/>
                <a:sym typeface="Symbol" pitchFamily="-107" charset="2"/>
              </a:rPr>
              <a:t>MHS </a:t>
            </a:r>
            <a:r>
              <a:rPr lang="en-US" sz="1600" i="1" dirty="0">
                <a:ea typeface="ＭＳ Ｐゴシック" pitchFamily="-107" charset="-128"/>
                <a:cs typeface="ＭＳ Ｐゴシック" pitchFamily="-107" charset="-128"/>
                <a:sym typeface="Symbol" pitchFamily="-107" charset="2"/>
              </a:rPr>
              <a:t> </a:t>
            </a:r>
            <a:r>
              <a:rPr lang="en-US" sz="1600" i="1" dirty="0" smtClean="0">
                <a:ea typeface="ＭＳ Ｐゴシック" pitchFamily="-107" charset="-128"/>
                <a:cs typeface="ＭＳ Ｐゴシック" pitchFamily="-107" charset="-128"/>
                <a:sym typeface="Symbol" pitchFamily="-107" charset="2"/>
              </a:rPr>
              <a:t>SAPHIR</a:t>
            </a:r>
          </a:p>
          <a:p>
            <a:pPr eaLnBrk="1" hangingPunct="1">
              <a:lnSpc>
                <a:spcPct val="90000"/>
              </a:lnSpc>
              <a:buFont typeface="Wingdings" charset="2"/>
              <a:buChar char="Ø"/>
            </a:pPr>
            <a:r>
              <a:rPr lang="en-US" sz="1800" i="1" dirty="0" smtClean="0">
                <a:ea typeface="ＭＳ Ｐゴシック" pitchFamily="-107" charset="-128"/>
                <a:cs typeface="ＭＳ Ｐゴシック" pitchFamily="-107" charset="-128"/>
              </a:rPr>
              <a:t>Microwave </a:t>
            </a:r>
            <a:r>
              <a:rPr lang="en-US" sz="1800" i="1" dirty="0">
                <a:ea typeface="ＭＳ Ｐゴシック" pitchFamily="-107" charset="-128"/>
                <a:cs typeface="ＭＳ Ｐゴシック" pitchFamily="-107" charset="-128"/>
              </a:rPr>
              <a:t>Window Radiometers </a:t>
            </a:r>
            <a:endParaRPr lang="en-US" sz="1800" i="1" dirty="0" smtClean="0">
              <a:ea typeface="ＭＳ Ｐゴシック" pitchFamily="-107" charset="-128"/>
              <a:cs typeface="ＭＳ Ｐゴシック" pitchFamily="-107" charset="-128"/>
            </a:endParaRPr>
          </a:p>
          <a:p>
            <a:pPr marL="0" indent="0" eaLnBrk="1" hangingPunct="1">
              <a:lnSpc>
                <a:spcPct val="90000"/>
              </a:lnSpc>
              <a:buNone/>
            </a:pPr>
            <a:r>
              <a:rPr lang="en-US" sz="1800" i="1" dirty="0" smtClean="0">
                <a:ea typeface="ＭＳ Ｐゴシック" pitchFamily="-107" charset="-128"/>
                <a:cs typeface="ＭＳ Ｐゴシック" pitchFamily="-107" charset="-128"/>
              </a:rPr>
              <a:t>	</a:t>
            </a:r>
            <a:r>
              <a:rPr lang="en-US" sz="1600" i="1" dirty="0" smtClean="0">
                <a:ea typeface="ＭＳ Ｐゴシック" pitchFamily="-107" charset="-128"/>
                <a:cs typeface="ＭＳ Ｐゴシック" pitchFamily="-107" charset="-128"/>
              </a:rPr>
              <a:t>SSM/I </a:t>
            </a:r>
            <a:r>
              <a:rPr lang="en-US" sz="1600" i="1" dirty="0" smtClean="0">
                <a:ea typeface="ＭＳ Ｐゴシック" pitchFamily="-107" charset="-128"/>
                <a:cs typeface="ＭＳ Ｐゴシック" pitchFamily="-107" charset="-128"/>
                <a:sym typeface="Symbol" pitchFamily="-107" charset="2"/>
              </a:rPr>
              <a:t> TMI  AMSR  </a:t>
            </a:r>
            <a:r>
              <a:rPr lang="en-US" sz="1600" i="1" dirty="0" err="1" smtClean="0">
                <a:ea typeface="ＭＳ Ｐゴシック" pitchFamily="-107" charset="-128"/>
                <a:cs typeface="ＭＳ Ｐゴシック" pitchFamily="-107" charset="-128"/>
                <a:sym typeface="Symbol" pitchFamily="-107" charset="2"/>
              </a:rPr>
              <a:t>WindSat</a:t>
            </a:r>
            <a:r>
              <a:rPr lang="en-US" sz="1600" i="1" dirty="0" smtClean="0">
                <a:ea typeface="ＭＳ Ｐゴシック" pitchFamily="-107" charset="-128"/>
                <a:cs typeface="ＭＳ Ｐゴシック" pitchFamily="-107" charset="-128"/>
                <a:sym typeface="Symbol" pitchFamily="-107" charset="2"/>
              </a:rPr>
              <a:t>  SSMIS</a:t>
            </a:r>
            <a:r>
              <a:rPr lang="en-US" sz="1600" i="1" dirty="0">
                <a:ea typeface="ＭＳ Ｐゴシック" pitchFamily="-107" charset="-128"/>
                <a:cs typeface="ＭＳ Ｐゴシック" pitchFamily="-107" charset="-128"/>
                <a:sym typeface="Symbol" pitchFamily="-107" charset="2"/>
              </a:rPr>
              <a:t> </a:t>
            </a:r>
            <a:r>
              <a:rPr lang="en-US" sz="1600" i="1" dirty="0" smtClean="0">
                <a:ea typeface="ＭＳ Ｐゴシック" pitchFamily="-107" charset="-128"/>
                <a:cs typeface="ＭＳ Ｐゴシック" pitchFamily="-107" charset="-128"/>
                <a:sym typeface="Symbol" pitchFamily="-107" charset="2"/>
              </a:rPr>
              <a:t> </a:t>
            </a:r>
            <a:r>
              <a:rPr lang="en-US" sz="1600" b="1" i="1" dirty="0" smtClean="0">
                <a:solidFill>
                  <a:srgbClr val="008000"/>
                </a:solidFill>
                <a:ea typeface="ＭＳ Ｐゴシック" pitchFamily="-107" charset="-128"/>
                <a:cs typeface="ＭＳ Ｐゴシック" pitchFamily="-107" charset="-128"/>
                <a:sym typeface="Symbol" pitchFamily="-107" charset="2"/>
              </a:rPr>
              <a:t>GMI</a:t>
            </a:r>
          </a:p>
          <a:p>
            <a:pPr eaLnBrk="1" hangingPunct="1">
              <a:lnSpc>
                <a:spcPct val="90000"/>
              </a:lnSpc>
              <a:buFont typeface="Wingdings" pitchFamily="-107" charset="2"/>
              <a:buChar char="Ø"/>
            </a:pPr>
            <a:r>
              <a:rPr lang="en-US" sz="1800" i="1" dirty="0" smtClean="0">
                <a:ea typeface="ＭＳ Ｐゴシック" pitchFamily="-107" charset="-128"/>
                <a:cs typeface="ＭＳ Ｐゴシック" pitchFamily="-107" charset="-128"/>
              </a:rPr>
              <a:t>Precipitation </a:t>
            </a:r>
            <a:r>
              <a:rPr lang="en-US" sz="1800" i="1" dirty="0">
                <a:ea typeface="ＭＳ Ｐゴシック" pitchFamily="-107" charset="-128"/>
                <a:cs typeface="ＭＳ Ｐゴシック" pitchFamily="-107" charset="-128"/>
              </a:rPr>
              <a:t>Radar </a:t>
            </a:r>
            <a:endParaRPr lang="en-US" sz="1800" i="1" dirty="0" smtClean="0">
              <a:ea typeface="ＭＳ Ｐゴシック" pitchFamily="-107" charset="-128"/>
              <a:cs typeface="ＭＳ Ｐゴシック" pitchFamily="-107" charset="-128"/>
            </a:endParaRPr>
          </a:p>
          <a:p>
            <a:pPr marL="0" indent="0" eaLnBrk="1" hangingPunct="1">
              <a:lnSpc>
                <a:spcPct val="90000"/>
              </a:lnSpc>
              <a:buNone/>
            </a:pPr>
            <a:r>
              <a:rPr lang="en-US" sz="1800" i="1" dirty="0">
                <a:ea typeface="ＭＳ Ｐゴシック" pitchFamily="-107" charset="-128"/>
                <a:cs typeface="ＭＳ Ｐゴシック" pitchFamily="-107" charset="-128"/>
              </a:rPr>
              <a:t>	</a:t>
            </a:r>
            <a:r>
              <a:rPr lang="en-US" sz="1600" b="1" i="1" dirty="0" smtClean="0">
                <a:ea typeface="ＭＳ Ｐゴシック" pitchFamily="-107" charset="-128"/>
                <a:cs typeface="ＭＳ Ｐゴシック" pitchFamily="-107" charset="-128"/>
              </a:rPr>
              <a:t>TRMM PR </a:t>
            </a:r>
            <a:r>
              <a:rPr lang="en-US" sz="1600" b="1" i="1" dirty="0">
                <a:ea typeface="ＭＳ Ｐゴシック" pitchFamily="-107" charset="-128"/>
                <a:cs typeface="ＭＳ Ｐゴシック" pitchFamily="-107" charset="-128"/>
                <a:sym typeface="Symbol" pitchFamily="-107" charset="2"/>
              </a:rPr>
              <a:t> </a:t>
            </a:r>
            <a:r>
              <a:rPr lang="en-US" sz="1600" b="1" i="1" dirty="0" smtClean="0">
                <a:solidFill>
                  <a:schemeClr val="bg1">
                    <a:lumMod val="65000"/>
                  </a:schemeClr>
                </a:solidFill>
                <a:ea typeface="ＭＳ Ｐゴシック" pitchFamily="-107" charset="-128"/>
                <a:cs typeface="ＭＳ Ｐゴシック" pitchFamily="-107" charset="-128"/>
                <a:sym typeface="Symbol" pitchFamily="-107" charset="2"/>
              </a:rPr>
              <a:t>CloudSat</a:t>
            </a:r>
            <a:r>
              <a:rPr lang="en-US" sz="1600" b="1" i="1" dirty="0" smtClean="0">
                <a:solidFill>
                  <a:srgbClr val="008000"/>
                </a:solidFill>
                <a:ea typeface="ＭＳ Ｐゴシック" pitchFamily="-107" charset="-128"/>
                <a:cs typeface="ＭＳ Ｐゴシック" pitchFamily="-107" charset="-128"/>
                <a:sym typeface="Symbol" pitchFamily="-107" charset="2"/>
              </a:rPr>
              <a:t> </a:t>
            </a:r>
            <a:r>
              <a:rPr lang="en-US" sz="1600" b="1" i="1" dirty="0" smtClean="0">
                <a:ea typeface="ＭＳ Ｐゴシック" pitchFamily="-107" charset="-128"/>
                <a:cs typeface="ＭＳ Ｐゴシック" pitchFamily="-107" charset="-128"/>
                <a:sym typeface="Symbol" pitchFamily="-107" charset="2"/>
              </a:rPr>
              <a:t> </a:t>
            </a:r>
            <a:r>
              <a:rPr lang="en-US" sz="1600" b="1" i="1" dirty="0" smtClean="0">
                <a:solidFill>
                  <a:srgbClr val="008000"/>
                </a:solidFill>
                <a:ea typeface="ＭＳ Ｐゴシック" pitchFamily="-107" charset="-128"/>
                <a:cs typeface="ＭＳ Ｐゴシック" pitchFamily="-107" charset="-128"/>
                <a:sym typeface="Symbol" pitchFamily="-107" charset="2"/>
              </a:rPr>
              <a:t>GPM DPR </a:t>
            </a:r>
            <a:endParaRPr lang="en-US" sz="1600" b="1" i="1" dirty="0" smtClean="0">
              <a:solidFill>
                <a:srgbClr val="008000"/>
              </a:solidFill>
              <a:ea typeface="ＭＳ Ｐゴシック" pitchFamily="-107" charset="-128"/>
              <a:cs typeface="ＭＳ Ｐゴシック" pitchFamily="-107" charset="-128"/>
            </a:endParaRPr>
          </a:p>
          <a:p>
            <a:pPr marL="0" indent="0" eaLnBrk="1" hangingPunct="1">
              <a:lnSpc>
                <a:spcPct val="90000"/>
              </a:lnSpc>
              <a:buNone/>
            </a:pPr>
            <a:endParaRPr lang="en-US" sz="2000" dirty="0" smtClean="0">
              <a:ea typeface="ＭＳ Ｐゴシック" pitchFamily="-107" charset="-128"/>
              <a:cs typeface="ＭＳ Ｐゴシック" pitchFamily="-107" charset="-128"/>
            </a:endParaRPr>
          </a:p>
          <a:p>
            <a:pPr marL="0" indent="0" eaLnBrk="1" hangingPunct="1">
              <a:lnSpc>
                <a:spcPct val="90000"/>
              </a:lnSpc>
              <a:buNone/>
            </a:pPr>
            <a:endParaRPr lang="en-US" sz="2000" dirty="0" smtClean="0">
              <a:ea typeface="ＭＳ Ｐゴシック" pitchFamily="-107" charset="-128"/>
              <a:cs typeface="ＭＳ Ｐゴシック" pitchFamily="-107" charset="-128"/>
            </a:endParaRPr>
          </a:p>
          <a:p>
            <a:pPr algn="ctr" eaLnBrk="1" hangingPunct="1">
              <a:lnSpc>
                <a:spcPct val="90000"/>
              </a:lnSpc>
              <a:spcBef>
                <a:spcPct val="0"/>
              </a:spcBef>
              <a:buNone/>
            </a:pPr>
            <a:r>
              <a:rPr lang="en-US" sz="2000" u="sng" dirty="0" smtClean="0">
                <a:solidFill>
                  <a:srgbClr val="000090"/>
                </a:solidFill>
                <a:ea typeface="ＭＳ Ｐゴシック" pitchFamily="-107" charset="-128"/>
                <a:cs typeface="ＭＳ Ｐゴシック" pitchFamily="-107" charset="-128"/>
              </a:rPr>
              <a:t>Merged (Multi-platform) Approaches</a:t>
            </a:r>
            <a:r>
              <a:rPr lang="en-US" sz="2000" b="1" dirty="0" smtClean="0">
                <a:solidFill>
                  <a:srgbClr val="000090"/>
                </a:solidFill>
                <a:ea typeface="ＭＳ Ｐゴシック" pitchFamily="-107" charset="-128"/>
                <a:cs typeface="ＭＳ Ｐゴシック" pitchFamily="-107" charset="-128"/>
              </a:rPr>
              <a:t> </a:t>
            </a:r>
            <a:endParaRPr lang="en-US" sz="2000" dirty="0" smtClean="0">
              <a:solidFill>
                <a:srgbClr val="000090"/>
              </a:solidFill>
              <a:ea typeface="ＭＳ Ｐゴシック" pitchFamily="-107" charset="-128"/>
              <a:cs typeface="ＭＳ Ｐゴシック" pitchFamily="-107" charset="-128"/>
            </a:endParaRPr>
          </a:p>
          <a:p>
            <a:pPr eaLnBrk="1" hangingPunct="1">
              <a:lnSpc>
                <a:spcPct val="90000"/>
              </a:lnSpc>
              <a:buFont typeface="Wingdings" pitchFamily="-107" charset="2"/>
              <a:buChar char="Ø"/>
            </a:pPr>
            <a:r>
              <a:rPr lang="en-US" sz="1800" i="1" dirty="0" smtClean="0">
                <a:ea typeface="ＭＳ Ｐゴシック" pitchFamily="-107" charset="-128"/>
                <a:cs typeface="ＭＳ Ｐゴシック" pitchFamily="-107" charset="-128"/>
              </a:rPr>
              <a:t>Weather:  CMORPH, </a:t>
            </a:r>
            <a:r>
              <a:rPr lang="en-US" sz="1800" i="1" dirty="0">
                <a:ea typeface="ＭＳ Ｐゴシック" pitchFamily="-107" charset="-128"/>
                <a:cs typeface="ＭＳ Ｐゴシック" pitchFamily="-107" charset="-128"/>
              </a:rPr>
              <a:t>TMPA, GSMAP</a:t>
            </a:r>
            <a:r>
              <a:rPr lang="en-US" sz="1800" i="1" dirty="0" smtClean="0">
                <a:ea typeface="ＭＳ Ｐゴシック" pitchFamily="-107" charset="-128"/>
                <a:cs typeface="ＭＳ Ｐゴシック" pitchFamily="-107" charset="-128"/>
              </a:rPr>
              <a:t>, PERSIANN, </a:t>
            </a:r>
            <a:r>
              <a:rPr lang="en-US" sz="1800" i="1" dirty="0" smtClean="0">
                <a:solidFill>
                  <a:srgbClr val="008000"/>
                </a:solidFill>
                <a:ea typeface="ＭＳ Ｐゴシック" pitchFamily="-107" charset="-128"/>
                <a:cs typeface="ＭＳ Ｐゴシック" pitchFamily="-107" charset="-128"/>
              </a:rPr>
              <a:t>GPM-IMERG</a:t>
            </a:r>
          </a:p>
          <a:p>
            <a:pPr eaLnBrk="1" hangingPunct="1">
              <a:lnSpc>
                <a:spcPct val="90000"/>
              </a:lnSpc>
              <a:buFont typeface="Wingdings" pitchFamily="-107" charset="2"/>
              <a:buChar char="Ø"/>
            </a:pPr>
            <a:r>
              <a:rPr lang="en-US" sz="1800" i="1" dirty="0" smtClean="0">
                <a:ea typeface="ＭＳ Ｐゴシック" pitchFamily="-107" charset="-128"/>
                <a:cs typeface="ＭＳ Ｐゴシック" pitchFamily="-107" charset="-128"/>
              </a:rPr>
              <a:t>Climate:    GPCP, CMAP</a:t>
            </a:r>
          </a:p>
          <a:p>
            <a:pPr marL="0" indent="0" eaLnBrk="1" hangingPunct="1">
              <a:lnSpc>
                <a:spcPct val="90000"/>
              </a:lnSpc>
              <a:buNone/>
            </a:pPr>
            <a:endParaRPr lang="en-US" sz="1800" i="1" dirty="0" smtClean="0">
              <a:ea typeface="ＭＳ Ｐゴシック" pitchFamily="-107" charset="-128"/>
              <a:cs typeface="ＭＳ Ｐゴシック" pitchFamily="-107" charset="-128"/>
            </a:endParaRPr>
          </a:p>
          <a:p>
            <a:pPr eaLnBrk="1" hangingPunct="1">
              <a:lnSpc>
                <a:spcPct val="90000"/>
              </a:lnSpc>
              <a:buFont typeface="Wingdings" pitchFamily="-107" charset="2"/>
              <a:buChar char="Ø"/>
            </a:pPr>
            <a:endParaRPr lang="en-US" sz="1800" dirty="0" smtClean="0">
              <a:ea typeface="ＭＳ Ｐゴシック" pitchFamily="-107" charset="-128"/>
              <a:cs typeface="ＭＳ Ｐゴシック" pitchFamily="-107" charset="-128"/>
            </a:endParaRPr>
          </a:p>
          <a:p>
            <a:pPr eaLnBrk="1" hangingPunct="1">
              <a:lnSpc>
                <a:spcPct val="90000"/>
              </a:lnSpc>
              <a:buFont typeface="Wingdings" pitchFamily="-107" charset="2"/>
              <a:buChar char="Ø"/>
            </a:pPr>
            <a:endParaRPr lang="en-US" sz="2000" dirty="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2487738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1" name="Picture 5" descr="bezugswerte_stationen_summer_2009_blau"/>
          <p:cNvPicPr>
            <a:picLocks noChangeAspect="1" noChangeArrowheads="1"/>
          </p:cNvPicPr>
          <p:nvPr/>
        </p:nvPicPr>
        <p:blipFill>
          <a:blip r:embed="rId2">
            <a:extLst>
              <a:ext uri="{28A0092B-C50C-407E-A947-70E740481C1C}">
                <a14:useLocalDpi xmlns:a14="http://schemas.microsoft.com/office/drawing/2010/main" val="0"/>
              </a:ext>
            </a:extLst>
          </a:blip>
          <a:srcRect t="10672" r="1146" b="11858"/>
          <a:stretch>
            <a:fillRect/>
          </a:stretch>
        </p:blipFill>
        <p:spPr bwMode="auto">
          <a:xfrm>
            <a:off x="684213" y="1484313"/>
            <a:ext cx="7991475" cy="4840287"/>
          </a:xfrm>
          <a:prstGeom prst="rect">
            <a:avLst/>
          </a:prstGeom>
          <a:noFill/>
          <a:extLst>
            <a:ext uri="{909E8E84-426E-40dd-AFC4-6F175D3DCCD1}">
              <a14:hiddenFill xmlns:a14="http://schemas.microsoft.com/office/drawing/2010/main">
                <a:solidFill>
                  <a:srgbClr val="FFFFFF"/>
                </a:solidFill>
              </a14:hiddenFill>
            </a:ext>
          </a:extLst>
        </p:spPr>
      </p:pic>
      <p:sp>
        <p:nvSpPr>
          <p:cNvPr id="393224" name="Text Box 8"/>
          <p:cNvSpPr txBox="1">
            <a:spLocks noChangeArrowheads="1"/>
          </p:cNvSpPr>
          <p:nvPr/>
        </p:nvSpPr>
        <p:spPr bwMode="auto">
          <a:xfrm>
            <a:off x="2514600" y="275188"/>
            <a:ext cx="4419600" cy="639212"/>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4389" tIns="42195" rIns="84389" bIns="42195">
            <a:spAutoFit/>
          </a:bodyPr>
          <a:lstStyle>
            <a:lvl1pPr algn="l" defTabSz="844550">
              <a:defRPr sz="2400">
                <a:solidFill>
                  <a:schemeClr val="tx1"/>
                </a:solidFill>
                <a:latin typeface="Times New Roman" charset="0"/>
                <a:ea typeface="ＭＳ Ｐゴシック" charset="0"/>
              </a:defRPr>
            </a:lvl1pPr>
            <a:lvl2pPr marL="422275" algn="l" defTabSz="844550">
              <a:defRPr sz="2400">
                <a:solidFill>
                  <a:schemeClr val="tx1"/>
                </a:solidFill>
                <a:latin typeface="Times New Roman" charset="0"/>
                <a:ea typeface="ＭＳ Ｐゴシック" charset="0"/>
              </a:defRPr>
            </a:lvl2pPr>
            <a:lvl3pPr marL="844550" algn="l" defTabSz="844550">
              <a:defRPr sz="2400">
                <a:solidFill>
                  <a:schemeClr val="tx1"/>
                </a:solidFill>
                <a:latin typeface="Times New Roman" charset="0"/>
                <a:ea typeface="ＭＳ Ｐゴシック" charset="0"/>
              </a:defRPr>
            </a:lvl3pPr>
            <a:lvl4pPr marL="1265238" algn="l" defTabSz="844550">
              <a:defRPr sz="2400">
                <a:solidFill>
                  <a:schemeClr val="tx1"/>
                </a:solidFill>
                <a:latin typeface="Times New Roman" charset="0"/>
                <a:ea typeface="ＭＳ Ｐゴシック" charset="0"/>
              </a:defRPr>
            </a:lvl4pPr>
            <a:lvl5pPr marL="1687513" algn="l" defTabSz="844550">
              <a:defRPr sz="2400">
                <a:solidFill>
                  <a:schemeClr val="tx1"/>
                </a:solidFill>
                <a:latin typeface="Times New Roman" charset="0"/>
                <a:ea typeface="ＭＳ Ｐゴシック" charset="0"/>
              </a:defRPr>
            </a:lvl5pPr>
            <a:lvl6pPr marL="2144713" defTabSz="844550" eaLnBrk="0" fontAlgn="base" hangingPunct="0">
              <a:spcBef>
                <a:spcPct val="0"/>
              </a:spcBef>
              <a:spcAft>
                <a:spcPct val="0"/>
              </a:spcAft>
              <a:defRPr sz="2400">
                <a:solidFill>
                  <a:schemeClr val="tx1"/>
                </a:solidFill>
                <a:latin typeface="Times New Roman" charset="0"/>
                <a:ea typeface="ＭＳ Ｐゴシック" charset="0"/>
              </a:defRPr>
            </a:lvl6pPr>
            <a:lvl7pPr marL="2601913" defTabSz="844550" eaLnBrk="0" fontAlgn="base" hangingPunct="0">
              <a:spcBef>
                <a:spcPct val="0"/>
              </a:spcBef>
              <a:spcAft>
                <a:spcPct val="0"/>
              </a:spcAft>
              <a:defRPr sz="2400">
                <a:solidFill>
                  <a:schemeClr val="tx1"/>
                </a:solidFill>
                <a:latin typeface="Times New Roman" charset="0"/>
                <a:ea typeface="ＭＳ Ｐゴシック" charset="0"/>
              </a:defRPr>
            </a:lvl7pPr>
            <a:lvl8pPr marL="3059113" defTabSz="844550" eaLnBrk="0" fontAlgn="base" hangingPunct="0">
              <a:spcBef>
                <a:spcPct val="0"/>
              </a:spcBef>
              <a:spcAft>
                <a:spcPct val="0"/>
              </a:spcAft>
              <a:defRPr sz="2400">
                <a:solidFill>
                  <a:schemeClr val="tx1"/>
                </a:solidFill>
                <a:latin typeface="Times New Roman" charset="0"/>
                <a:ea typeface="ＭＳ Ｐゴシック" charset="0"/>
              </a:defRPr>
            </a:lvl8pPr>
            <a:lvl9pPr marL="3516313" defTabSz="84455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i="1" dirty="0" smtClean="0">
                <a:latin typeface="Candara"/>
                <a:cs typeface="Candara"/>
              </a:rPr>
              <a:t>Rain Gauge Data Bases</a:t>
            </a:r>
            <a:endParaRPr lang="en-US" sz="3600" i="1" dirty="0">
              <a:latin typeface="Candara"/>
              <a:cs typeface="Candara"/>
            </a:endParaRPr>
          </a:p>
        </p:txBody>
      </p:sp>
    </p:spTree>
    <p:extLst>
      <p:ext uri="{BB962C8B-B14F-4D97-AF65-F5344CB8AC3E}">
        <p14:creationId xmlns:p14="http://schemas.microsoft.com/office/powerpoint/2010/main" val="39668215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jfrain"/>
          <p:cNvPicPr>
            <a:picLocks noChangeAspect="1" noChangeArrowheads="1"/>
          </p:cNvPicPr>
          <p:nvPr/>
        </p:nvPicPr>
        <p:blipFill>
          <a:blip r:embed="rId3"/>
          <a:srcRect/>
          <a:stretch>
            <a:fillRect/>
          </a:stretch>
        </p:blipFill>
        <p:spPr bwMode="auto">
          <a:xfrm>
            <a:off x="2057400" y="1219200"/>
            <a:ext cx="5557838" cy="5480050"/>
          </a:xfrm>
          <a:prstGeom prst="rect">
            <a:avLst/>
          </a:prstGeom>
          <a:noFill/>
          <a:ln w="9525">
            <a:noFill/>
            <a:miter lim="800000"/>
            <a:headEnd/>
            <a:tailEnd/>
          </a:ln>
        </p:spPr>
      </p:pic>
      <p:sp>
        <p:nvSpPr>
          <p:cNvPr id="30723" name="Rectangle 3"/>
          <p:cNvSpPr>
            <a:spLocks noChangeArrowheads="1"/>
          </p:cNvSpPr>
          <p:nvPr/>
        </p:nvSpPr>
        <p:spPr bwMode="auto">
          <a:xfrm>
            <a:off x="1905000" y="228600"/>
            <a:ext cx="5410200" cy="685800"/>
          </a:xfrm>
          <a:prstGeom prst="rect">
            <a:avLst/>
          </a:prstGeom>
          <a:noFill/>
          <a:ln w="9525">
            <a:noFill/>
            <a:miter lim="800000"/>
            <a:headEnd/>
            <a:tailEnd/>
          </a:ln>
        </p:spPr>
        <p:txBody>
          <a:bodyPr anchor="ctr">
            <a:prstTxWarp prst="textNoShape">
              <a:avLst/>
            </a:prstTxWarp>
          </a:bodyPr>
          <a:lstStyle/>
          <a:p>
            <a:pPr algn="ctr"/>
            <a:r>
              <a:rPr lang="en-US" sz="2800" b="0" i="1" dirty="0">
                <a:latin typeface="Arial" pitchFamily="-107" charset="0"/>
              </a:rPr>
              <a:t>Satellite Rainfall Biases</a:t>
            </a:r>
            <a:br>
              <a:rPr lang="en-US" sz="2800" b="0" i="1" dirty="0">
                <a:latin typeface="Arial" pitchFamily="-107" charset="0"/>
              </a:rPr>
            </a:br>
            <a:r>
              <a:rPr lang="en-US" sz="1800" b="0" i="1" dirty="0">
                <a:latin typeface="Arial" pitchFamily="-107" charset="0"/>
              </a:rPr>
              <a:t>Mean DJF Rainfall (1987 – 1996)</a:t>
            </a:r>
            <a:endParaRPr lang="en-US" sz="1800" dirty="0">
              <a:latin typeface="Arial" pitchFamily="-107"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1905000" y="228600"/>
            <a:ext cx="5410200" cy="685800"/>
          </a:xfrm>
          <a:prstGeom prst="rect">
            <a:avLst/>
          </a:prstGeom>
          <a:noFill/>
          <a:ln w="9525">
            <a:noFill/>
            <a:miter lim="800000"/>
            <a:headEnd/>
            <a:tailEnd/>
          </a:ln>
        </p:spPr>
        <p:txBody>
          <a:bodyPr anchor="ctr">
            <a:prstTxWarp prst="textNoShape">
              <a:avLst/>
            </a:prstTxWarp>
          </a:bodyPr>
          <a:lstStyle/>
          <a:p>
            <a:pPr algn="ctr"/>
            <a:r>
              <a:rPr lang="en-US" sz="3600" b="0" i="1" dirty="0" smtClean="0">
                <a:latin typeface="Candara"/>
                <a:cs typeface="Candara"/>
              </a:rPr>
              <a:t>CMORPH</a:t>
            </a:r>
            <a:endParaRPr lang="en-US" sz="3600" dirty="0">
              <a:latin typeface="Candara"/>
              <a:cs typeface="Candara"/>
            </a:endParaRPr>
          </a:p>
        </p:txBody>
      </p:sp>
      <p:pic>
        <p:nvPicPr>
          <p:cNvPr id="2" name="Picture 1" descr="Screen Shot 2014-09-08 at 9.00.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95400"/>
            <a:ext cx="7924800" cy="5323074"/>
          </a:xfrm>
          <a:prstGeom prst="rect">
            <a:avLst/>
          </a:prstGeom>
        </p:spPr>
      </p:pic>
    </p:spTree>
    <p:extLst>
      <p:ext uri="{BB962C8B-B14F-4D97-AF65-F5344CB8AC3E}">
        <p14:creationId xmlns:p14="http://schemas.microsoft.com/office/powerpoint/2010/main" val="39878481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1905000" y="228600"/>
            <a:ext cx="5410200" cy="685800"/>
          </a:xfrm>
          <a:prstGeom prst="rect">
            <a:avLst/>
          </a:prstGeom>
          <a:noFill/>
          <a:ln w="9525">
            <a:noFill/>
            <a:miter lim="800000"/>
            <a:headEnd/>
            <a:tailEnd/>
          </a:ln>
        </p:spPr>
        <p:txBody>
          <a:bodyPr anchor="ctr">
            <a:prstTxWarp prst="textNoShape">
              <a:avLst/>
            </a:prstTxWarp>
          </a:bodyPr>
          <a:lstStyle/>
          <a:p>
            <a:pPr algn="ctr"/>
            <a:r>
              <a:rPr lang="en-US" sz="3600" i="1" dirty="0" smtClean="0">
                <a:latin typeface="Candara"/>
                <a:cs typeface="Candara"/>
              </a:rPr>
              <a:t>CMORPH Rain Rates</a:t>
            </a:r>
            <a:endParaRPr lang="en-US" sz="3600" i="1" dirty="0">
              <a:latin typeface="Candara"/>
              <a:cs typeface="Candara"/>
            </a:endParaRPr>
          </a:p>
        </p:txBody>
      </p:sp>
      <p:pic>
        <p:nvPicPr>
          <p:cNvPr id="3" name="Picture 2" descr="mitch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41" y="1457126"/>
            <a:ext cx="6868459" cy="5248474"/>
          </a:xfrm>
          <a:prstGeom prst="rect">
            <a:avLst/>
          </a:prstGeom>
        </p:spPr>
      </p:pic>
    </p:spTree>
    <p:extLst>
      <p:ext uri="{BB962C8B-B14F-4D97-AF65-F5344CB8AC3E}">
        <p14:creationId xmlns:p14="http://schemas.microsoft.com/office/powerpoint/2010/main" val="32820563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152400"/>
            <a:ext cx="5486400" cy="914400"/>
          </a:xfrm>
        </p:spPr>
        <p:txBody>
          <a:bodyPr/>
          <a:lstStyle/>
          <a:p>
            <a:r>
              <a:rPr lang="en-US" sz="4000" i="1" dirty="0" smtClean="0">
                <a:solidFill>
                  <a:schemeClr val="tx1"/>
                </a:solidFill>
                <a:latin typeface="Candara"/>
                <a:cs typeface="Candara"/>
              </a:rPr>
              <a:t>Societal Benefit Areas</a:t>
            </a:r>
            <a:endParaRPr lang="en-US" sz="4000" i="1" dirty="0">
              <a:solidFill>
                <a:schemeClr val="tx1"/>
              </a:solidFill>
              <a:latin typeface="Candara"/>
              <a:cs typeface="Candara"/>
            </a:endParaRPr>
          </a:p>
        </p:txBody>
      </p:sp>
      <p:pic>
        <p:nvPicPr>
          <p:cNvPr id="4" name="Picture 3" descr="Screen Shot 2014-09-08 at 9.09.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295400"/>
            <a:ext cx="7467600" cy="5486928"/>
          </a:xfrm>
          <a:prstGeom prst="rect">
            <a:avLst/>
          </a:prstGeom>
        </p:spPr>
      </p:pic>
    </p:spTree>
    <p:extLst>
      <p:ext uri="{BB962C8B-B14F-4D97-AF65-F5344CB8AC3E}">
        <p14:creationId xmlns:p14="http://schemas.microsoft.com/office/powerpoint/2010/main" val="11182423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33918"/>
            <a:ext cx="4081152" cy="1842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667000" y="228600"/>
            <a:ext cx="3657600" cy="838200"/>
          </a:xfrm>
        </p:spPr>
        <p:txBody>
          <a:bodyPr>
            <a:normAutofit/>
          </a:bodyPr>
          <a:lstStyle/>
          <a:p>
            <a:pPr>
              <a:defRPr/>
            </a:pPr>
            <a:r>
              <a:rPr lang="en-US" sz="4000" i="1" dirty="0" smtClean="0">
                <a:solidFill>
                  <a:schemeClr val="tx1"/>
                </a:solidFill>
                <a:latin typeface="Candara"/>
                <a:ea typeface="ＭＳ Ｐゴシック" charset="-128"/>
                <a:cs typeface="Candara"/>
              </a:rPr>
              <a:t>Severe Storms</a:t>
            </a:r>
            <a:endParaRPr lang="en-US" sz="4000" i="1" dirty="0">
              <a:solidFill>
                <a:schemeClr val="tx1"/>
              </a:solidFill>
              <a:latin typeface="Candara"/>
              <a:ea typeface="ＭＳ Ｐゴシック" charset="-128"/>
              <a:cs typeface="Candara"/>
            </a:endParaRPr>
          </a:p>
        </p:txBody>
      </p:sp>
      <p:sp>
        <p:nvSpPr>
          <p:cNvPr id="19463" name="TextBox 8"/>
          <p:cNvSpPr txBox="1">
            <a:spLocks noChangeArrowheads="1"/>
          </p:cNvSpPr>
          <p:nvPr/>
        </p:nvSpPr>
        <p:spPr bwMode="auto">
          <a:xfrm>
            <a:off x="457200" y="3380309"/>
            <a:ext cx="33590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marL="342900" indent="-342900" eaLnBrk="1" hangingPunct="1">
              <a:buFont typeface="Arial" panose="020B0604020202020204" pitchFamily="34" charset="0"/>
              <a:buChar char="•"/>
            </a:pPr>
            <a:endParaRPr lang="en-US" sz="1900" dirty="0">
              <a:latin typeface="+mj-lt"/>
            </a:endParaRPr>
          </a:p>
        </p:txBody>
      </p:sp>
      <p:pic>
        <p:nvPicPr>
          <p:cNvPr id="194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878764"/>
            <a:ext cx="3878420" cy="261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609600" y="4572000"/>
            <a:ext cx="4207915" cy="14773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1800" dirty="0">
                <a:solidFill>
                  <a:srgbClr val="000099"/>
                </a:solidFill>
                <a:cs typeface="Arial" pitchFamily="34" charset="0"/>
              </a:rPr>
              <a:t>Precipitation observations are in use at </a:t>
            </a:r>
            <a:r>
              <a:rPr lang="en-US" sz="1800" dirty="0" smtClean="0">
                <a:solidFill>
                  <a:srgbClr val="000099"/>
                </a:solidFill>
                <a:cs typeface="Arial" pitchFamily="34" charset="0"/>
              </a:rPr>
              <a:t>NRL, ECMWF</a:t>
            </a:r>
            <a:r>
              <a:rPr lang="en-US" sz="1800" dirty="0">
                <a:solidFill>
                  <a:srgbClr val="000099"/>
                </a:solidFill>
                <a:cs typeface="Arial" pitchFamily="34" charset="0"/>
              </a:rPr>
              <a:t>, NCEP, JMA, and other NWP centers to improve weather </a:t>
            </a:r>
            <a:r>
              <a:rPr lang="en-US" sz="1800" dirty="0" smtClean="0">
                <a:solidFill>
                  <a:srgbClr val="000099"/>
                </a:solidFill>
                <a:cs typeface="Arial" pitchFamily="34" charset="0"/>
              </a:rPr>
              <a:t>forecasting through assimilation of Level 1 and Level 2 data </a:t>
            </a:r>
            <a:endParaRPr lang="en-US" sz="1800" dirty="0">
              <a:solidFill>
                <a:srgbClr val="000099"/>
              </a:solidFill>
              <a:cs typeface="Arial" pitchFamily="34" charset="0"/>
            </a:endParaRPr>
          </a:p>
        </p:txBody>
      </p:sp>
      <p:sp>
        <p:nvSpPr>
          <p:cNvPr id="4" name="Oval 3"/>
          <p:cNvSpPr/>
          <p:nvPr/>
        </p:nvSpPr>
        <p:spPr>
          <a:xfrm>
            <a:off x="5543107" y="2255874"/>
            <a:ext cx="2742056" cy="18252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4" descr="http://svs.gsfc.nasa.gov/vis/a000000/a004100/a004186/HurrArthurStill.0800_pri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492" y="3604387"/>
            <a:ext cx="4158600" cy="23392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895492" y="6027003"/>
            <a:ext cx="4248508" cy="830997"/>
          </a:xfrm>
          <a:prstGeom prst="rect">
            <a:avLst/>
          </a:prstGeom>
          <a:noFill/>
        </p:spPr>
        <p:txBody>
          <a:bodyPr wrap="square" rtlCol="0">
            <a:spAutoFit/>
          </a:bodyPr>
          <a:lstStyle/>
          <a:p>
            <a:r>
              <a:rPr lang="en-US" sz="1200" dirty="0">
                <a:solidFill>
                  <a:srgbClr val="0000FF"/>
                </a:solidFill>
              </a:rPr>
              <a:t>GMI/DPR image of Hurricane Arthur as it moved northwards on July 3</a:t>
            </a:r>
            <a:r>
              <a:rPr lang="en-US" sz="1200" baseline="30000" dirty="0">
                <a:solidFill>
                  <a:srgbClr val="0000FF"/>
                </a:solidFill>
              </a:rPr>
              <a:t>rd</a:t>
            </a:r>
            <a:r>
              <a:rPr lang="en-US" sz="1200" dirty="0">
                <a:solidFill>
                  <a:srgbClr val="0000FF"/>
                </a:solidFill>
              </a:rPr>
              <a:t>, 2014. Both heavy rain (green and red colors) near the Earth’s surface and ice aloft (blue) can be observed as the storm intensifies</a:t>
            </a:r>
            <a:r>
              <a:rPr lang="en-US" sz="1200" dirty="0" smtClean="0">
                <a:solidFill>
                  <a:srgbClr val="0000FF"/>
                </a:solidFill>
              </a:rPr>
              <a:t>.</a:t>
            </a:r>
            <a:endParaRPr lang="en-US" sz="1200" dirty="0">
              <a:solidFill>
                <a:srgbClr val="0000FF"/>
              </a:solidFill>
            </a:endParaRPr>
          </a:p>
        </p:txBody>
      </p:sp>
    </p:spTree>
    <p:extLst>
      <p:ext uri="{BB962C8B-B14F-4D97-AF65-F5344CB8AC3E}">
        <p14:creationId xmlns:p14="http://schemas.microsoft.com/office/powerpoint/2010/main" val="35105278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brain:Applications:Microsoft Office 2004:Templates:Presentations:Designs:Blends</Template>
  <TotalTime>4309</TotalTime>
  <Words>1084</Words>
  <Application>Microsoft Macintosh PowerPoint</Application>
  <PresentationFormat>On-screen Show (4:3)</PresentationFormat>
  <Paragraphs>121</Paragraphs>
  <Slides>19</Slides>
  <Notes>13</Notes>
  <HiddenSlides>0</HiddenSlides>
  <MMClips>3</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Blends</vt:lpstr>
      <vt:lpstr>PowerPoint Presentation</vt:lpstr>
      <vt:lpstr>Precipitation Products </vt:lpstr>
      <vt:lpstr>Satellite Sensor/Retrieval Methods</vt:lpstr>
      <vt:lpstr>PowerPoint Presentation</vt:lpstr>
      <vt:lpstr>PowerPoint Presentation</vt:lpstr>
      <vt:lpstr>PowerPoint Presentation</vt:lpstr>
      <vt:lpstr>PowerPoint Presentation</vt:lpstr>
      <vt:lpstr>Societal Benefit Areas</vt:lpstr>
      <vt:lpstr>Severe Storms</vt:lpstr>
      <vt:lpstr>Landslides</vt:lpstr>
      <vt:lpstr>PowerPoint Presentation</vt:lpstr>
      <vt:lpstr>Drought</vt:lpstr>
      <vt:lpstr>Agricultural Forecasting</vt:lpstr>
      <vt:lpstr>Disease Tracking</vt:lpstr>
      <vt:lpstr>GPM Core Observatory Launch</vt:lpstr>
      <vt:lpstr>The GPM Core Observatory</vt:lpstr>
      <vt:lpstr>Severe Storms</vt:lpstr>
      <vt:lpstr>PowerPoint Presentation</vt:lpstr>
      <vt:lpstr>PowerPoint Presentation</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Kummerow</dc:creator>
  <cp:lastModifiedBy>Chris</cp:lastModifiedBy>
  <cp:revision>194</cp:revision>
  <cp:lastPrinted>2010-10-21T19:46:48Z</cp:lastPrinted>
  <dcterms:created xsi:type="dcterms:W3CDTF">2012-01-18T15:00:19Z</dcterms:created>
  <dcterms:modified xsi:type="dcterms:W3CDTF">2014-09-08T23:17:35Z</dcterms:modified>
</cp:coreProperties>
</file>